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9" r:id="rId1"/>
  </p:sldMasterIdLst>
  <p:notesMasterIdLst>
    <p:notesMasterId r:id="rId16"/>
  </p:notesMasterIdLst>
  <p:handoutMasterIdLst>
    <p:handoutMasterId r:id="rId17"/>
  </p:handoutMasterIdLst>
  <p:sldIdLst>
    <p:sldId id="323" r:id="rId2"/>
    <p:sldId id="320" r:id="rId3"/>
    <p:sldId id="305" r:id="rId4"/>
    <p:sldId id="306" r:id="rId5"/>
    <p:sldId id="307" r:id="rId6"/>
    <p:sldId id="310" r:id="rId7"/>
    <p:sldId id="309" r:id="rId8"/>
    <p:sldId id="312" r:id="rId9"/>
    <p:sldId id="313" r:id="rId10"/>
    <p:sldId id="314" r:id="rId11"/>
    <p:sldId id="315" r:id="rId12"/>
    <p:sldId id="316" r:id="rId13"/>
    <p:sldId id="319" r:id="rId14"/>
    <p:sldId id="324" r:id="rId15"/>
  </p:sldIdLst>
  <p:sldSz cx="9144000" cy="6858000" type="screen4x3"/>
  <p:notesSz cx="7099300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ja Trass" initials="AT" lastIdx="10" clrIdx="0">
    <p:extLst>
      <p:ext uri="{19B8F6BF-5375-455C-9EA6-DF929625EA0E}">
        <p15:presenceInfo xmlns:p15="http://schemas.microsoft.com/office/powerpoint/2012/main" userId="Anja Trass" providerId="None"/>
      </p:ext>
    </p:extLst>
  </p:cmAuthor>
  <p:cmAuthor id="2" name="Microsoft-Konto" initials="M" lastIdx="2" clrIdx="1">
    <p:extLst>
      <p:ext uri="{19B8F6BF-5375-455C-9EA6-DF929625EA0E}">
        <p15:presenceInfo xmlns:p15="http://schemas.microsoft.com/office/powerpoint/2012/main" userId="e30766c85e3c15f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1A"/>
    <a:srgbClr val="860F67"/>
    <a:srgbClr val="ADD009"/>
    <a:srgbClr val="005680"/>
    <a:srgbClr val="F8D200"/>
    <a:srgbClr val="006E40"/>
    <a:srgbClr val="0288C2"/>
    <a:srgbClr val="E39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67" autoAdjust="0"/>
    <p:restoredTop sz="94660"/>
  </p:normalViewPr>
  <p:slideViewPr>
    <p:cSldViewPr>
      <p:cViewPr varScale="1">
        <p:scale>
          <a:sx n="106" d="100"/>
          <a:sy n="106" d="100"/>
        </p:scale>
        <p:origin x="10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4.xml"/><Relationship Id="rId1" Type="http://schemas.openxmlformats.org/officeDocument/2006/relationships/slide" Target="slides/slid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02T10:36:03.910" idx="10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23T22:11:51.138" idx="9">
    <p:pos x="430" y="3195"/>
    <p:text>Hier kann dann eine kurze Videobotschaft eingebaut werden...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22T11:05:31.527" idx="5">
    <p:pos x="10" y="10"/>
    <p:text>Die Zahlen sind noch vom letzten Jahr. Ich warte derzeit auf die aktuellen Zahlen aus dem Dez. 4.</p:text>
    <p:extLst mod="1">
      <p:ext uri="{C676402C-5697-4E1C-873F-D02D1690AC5C}">
        <p15:threadingInfo xmlns:p15="http://schemas.microsoft.com/office/powerpoint/2012/main" timeZoneBias="-120"/>
      </p:ext>
    </p:extLst>
  </p:cm>
  <p:cm authorId="2" dt="2021-09-22T12:46:29.209" idx="1">
    <p:pos x="2856" y="2371"/>
    <p:text>Aktuelle Zaheln bei Frau Höker angefragt</p:text>
    <p:extLst>
      <p:ext uri="{C676402C-5697-4E1C-873F-D02D1690AC5C}">
        <p15:threadingInfo xmlns:p15="http://schemas.microsoft.com/office/powerpoint/2012/main" timeZoneBias="-120"/>
      </p:ext>
    </p:extLst>
  </p:cm>
  <p:cm authorId="2" dt="2021-09-22T19:02:48.714" idx="2">
    <p:pos x="146" y="146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22T11:07:40.340" idx="6">
    <p:pos x="10" y="10"/>
    <p:text>Was ist mit der Lise-Meidner-Allee und der Konrad-Zuse-Str.? Sollen die erwähnt werden oder nicht?</p:text>
    <p:extLst mod="1">
      <p:ext uri="{C676402C-5697-4E1C-873F-D02D1690AC5C}">
        <p15:threadingInfo xmlns:p15="http://schemas.microsoft.com/office/powerpoint/2012/main" timeZoneBias="-12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23T13:24:35.025" idx="7">
    <p:pos x="10" y="10"/>
    <p:text>Soll ich hier die Räume ganz rausnehmen?</p:text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xmlns="" id="{C13F7697-48F8-4C7F-B11C-FB008455049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xmlns="" id="{7DD18C6F-430D-4595-8780-79B3C6FBBD5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441" y="0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xmlns="" id="{775AEF11-DFC2-4A23-A36B-D767608B378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964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xmlns="" id="{677CCECD-9864-4281-B8C1-EA84A892362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441" y="9722964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D092472-E41B-42F1-A84C-B79B81F1667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33819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BEBD960D-2136-4BD3-9651-3DB19BA22E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DE2498BF-AD76-4738-9D06-C139DDEB7E6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441" y="0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xmlns="" id="{4E1A9907-5C6C-4698-8143-9D3E15C79D3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17204890-0D34-4AAB-990F-0145EB5C3CA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236" y="4861482"/>
            <a:ext cx="5204829" cy="4604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xmlns="" id="{A94EA499-6C7F-4692-92F8-6E523E48B7B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964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xmlns="" id="{7863C162-5F7C-40BF-B72C-A13CBFCF75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441" y="9722964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E3F3D86-DA4F-4830-9352-01BEA82A8A1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789723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C2386240-5119-4548-B964-C229AD6AC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8DCE704B-6E2B-4F98-B4F3-98A226DC8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473423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E49E6850-E128-497D-B90F-CD938A4CEB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0264F799-089B-4A2E-A669-735EF8CB88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178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E49E6850-E128-497D-B90F-CD938A4CEB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0264F799-089B-4A2E-A669-735EF8CB88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785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C2386240-5119-4548-B964-C229AD6AC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8DCE704B-6E2B-4F98-B4F3-98A226DC8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6495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E22AE7A6-8AD0-4E34-84D9-91D02D844B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2DD44E55-DD2F-499C-9E41-A3A5173D86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901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DC25CC82-2C8E-4EDF-A319-28B857EB09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73E4864D-5839-4FC5-AA09-43CC057D87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133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C072665D-8AA4-4EF4-A0DC-87EA7F7759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xmlns="" id="{5386DF45-61B5-4AFC-986D-AAC85A0C54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41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xmlns="" id="{F6891ECA-2FA2-4EF9-B6F3-36A273407A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xmlns="" id="{68328760-DDE2-4DB3-A5C0-E3E632716D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65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E49E6850-E128-497D-B90F-CD938A4CEB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0264F799-089B-4A2E-A669-735EF8CB88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963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E49E6850-E128-497D-B90F-CD938A4CEB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0264F799-089B-4A2E-A669-735EF8CB88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703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E49E6850-E128-497D-B90F-CD938A4CEB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0264F799-089B-4A2E-A669-735EF8CB88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389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E49E6850-E128-497D-B90F-CD938A4CEB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0264F799-089B-4A2E-A669-735EF8CB88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64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9135B98-7286-4940-92FD-4E2F54FFF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06.07.2010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0158A39-55D6-4F59-9843-DF7BC18B45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Hochschule Bochum, Norbert Dohms</a:t>
            </a:r>
          </a:p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65BCAFD-910F-4396-8F20-29AC7CE87C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46977CF-55BA-47BD-BE72-25721687E74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7724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DCC8A59-9F70-4EE0-BB4D-B40FC2E68D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06.07.2010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56E351A-2F90-46FE-A6C5-E8BF5C91EE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Hochschule Bochum, Norbert Dohms</a:t>
            </a:r>
          </a:p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5EB89E7-0286-4CFA-B4EB-1D86DF9BD1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1165FE9-A7F1-47FA-9006-3C47FC63C93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2555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9D7B9AA-FE17-450E-89C9-B160C55935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06.07.2010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FC1ED92-22E4-4273-9693-61FE85D162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Hochschule Bochum, Norbert Dohms</a:t>
            </a:r>
          </a:p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EB5DE0B-A32B-4A2B-AA74-ED4889BEC4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265ED15-A259-42E0-BF2E-D22D8053E0B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5647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6629400" cy="9144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533400" y="1752600"/>
            <a:ext cx="3962400" cy="43434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3962400" cy="434340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572BF4C-C290-4A41-8E03-1FBE4DAB3C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06.07.2010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A8DED71-670E-4B72-B593-0EAADAE174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Hochschule Bochum, Norbert Dohms</a:t>
            </a:r>
          </a:p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2916EC1-815E-4531-9763-54A5AB8C18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BDD101D-E840-4A50-BD8C-D240C700103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38928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6629400" cy="9144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3434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A75DDE9-9A23-4782-9888-323059D660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06.07.2010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0866B15-2F9C-421B-AE26-36F790FC3E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Hochschule Bochum, Norbert Dohms</a:t>
            </a:r>
          </a:p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C259557-E925-4242-9497-6D9A645FDE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2E7E319-A5B5-404A-9508-DEB802B43DB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3270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165C8D5-5F85-4D77-BEE3-96BC9644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29.01.2011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53EC9F8-D9BD-4404-B6F5-E43713DEB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2001A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Hochschule Bochum, Norbert Dohms</a:t>
            </a:r>
          </a:p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C86FA9B-5DDE-4975-8577-C06829C6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7554FCA-F57C-4522-9F30-0073164F03A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8629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1AEEEAF-ADA9-44B6-84D1-022D4E2742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06.07.2010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7150B54-76CC-46B9-A4BB-572E8C9056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Hochschule Bochum, Norbert Dohms</a:t>
            </a:r>
          </a:p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41CAF69-4D60-4C77-960D-2BD7E9664B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24CA799-2155-4D12-A8B7-1EBE5C962DC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5072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3400" y="1752600"/>
            <a:ext cx="39624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9624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74E35EC-91A8-4A85-BAD2-21E52DB834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06.07.2010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91762B2-C138-4118-A357-D74FCD984D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Hochschule Bochum, Norbert Dohms</a:t>
            </a:r>
          </a:p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7FDAEEE-87F4-4F2E-9E90-AA8A0FA129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13058FB-9545-4D4A-BAF1-A65E12AFAEE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83015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2C079E62-D6FE-44CB-8711-B0E7451184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06.07.2010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32CE82BC-B172-434C-81ED-782A913418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Hochschule Bochum, Norbert Dohms</a:t>
            </a:r>
          </a:p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D02ACA29-5677-44FE-9ADF-9082D8D002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5099E1C-5629-4050-9FC3-5C9DAC61D76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1411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EFC280E3-7298-4675-A86E-15DA738182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06.07.2010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612B2B70-6CB3-4FD2-BE40-A0E3B6CA20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Hochschule Bochum, Norbert Dohms</a:t>
            </a:r>
          </a:p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187581D0-2B0B-46D9-9FC0-DC1DE6A7F3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0D5918F-0411-4266-A80C-EBEC5C178DA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98434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75EB00E0-470D-40F4-9651-91EC931A73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06.07.2010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C7318DB7-A965-4C0C-9A65-3A729404D6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Hochschule Bochum, Norbert Dohms</a:t>
            </a:r>
          </a:p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A58008BD-266C-40DC-98DB-B532E482BA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C10FE4C-15DB-40A7-B729-91894186EBD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8861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AAFDE7E-AE7A-4D59-971A-E083912397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06.07.2010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2CC5F9E-CB78-41AE-A456-167E8BEFBE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Hochschule Bochum, Norbert Dohms</a:t>
            </a:r>
          </a:p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D02834F-3034-4C1E-A51A-1B581AFDCB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0910590-73B1-446E-9B90-87A117A21C3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008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1571EA8-1863-490A-A035-0EF5E8A55A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06.07.2010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2E7EF3A-1242-4966-A5E5-AA059C5991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Hochschule Bochum, Norbert Dohms</a:t>
            </a:r>
          </a:p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F8F44B9-3A96-49FC-8812-FD35B091CC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EF922EE-DB02-4270-A7D2-1548631B5A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3074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52A111F2-A0E6-4DFA-A5F9-D7C66FD2926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E2001A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06.07.2010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52BD1E10-026E-4234-9ECC-FBE915E78E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00">
                <a:solidFill>
                  <a:srgbClr val="E2001A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Hochschule Bochum, Norbert Dohms</a:t>
            </a:r>
          </a:p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266088CD-EDA1-4AA6-95AC-2292BEA942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E2001A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EF3253F5-DD3F-450E-9BE7-47B59B83D4D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3077" name="Line 8">
            <a:extLst>
              <a:ext uri="{FF2B5EF4-FFF2-40B4-BE49-F238E27FC236}">
                <a16:creationId xmlns:a16="http://schemas.microsoft.com/office/drawing/2014/main" xmlns="" id="{85A0A65E-8F76-4633-9816-A414A99B19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1371600"/>
            <a:ext cx="8382000" cy="0"/>
          </a:xfrm>
          <a:prstGeom prst="line">
            <a:avLst/>
          </a:prstGeom>
          <a:noFill/>
          <a:ln w="19050">
            <a:solidFill>
              <a:srgbClr val="E2001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8" name="Line 9">
            <a:extLst>
              <a:ext uri="{FF2B5EF4-FFF2-40B4-BE49-F238E27FC236}">
                <a16:creationId xmlns:a16="http://schemas.microsoft.com/office/drawing/2014/main" xmlns="" id="{C2ECA81B-D68D-4D4D-B1A1-BBAA591D5E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6477000"/>
            <a:ext cx="8382000" cy="0"/>
          </a:xfrm>
          <a:prstGeom prst="line">
            <a:avLst/>
          </a:prstGeom>
          <a:noFill/>
          <a:ln w="19050">
            <a:solidFill>
              <a:srgbClr val="E2001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9" name="Rectangle 11">
            <a:extLst>
              <a:ext uri="{FF2B5EF4-FFF2-40B4-BE49-F238E27FC236}">
                <a16:creationId xmlns:a16="http://schemas.microsoft.com/office/drawing/2014/main" xmlns="" id="{34AC3674-490A-4E8A-8846-4D25F80F7C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6629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</a:t>
            </a:r>
            <a:br>
              <a:rPr lang="de-DE" altLang="de-DE"/>
            </a:br>
            <a:r>
              <a:rPr lang="de-DE" altLang="de-DE"/>
              <a:t>zu bearbeiten</a:t>
            </a:r>
          </a:p>
        </p:txBody>
      </p:sp>
      <p:sp>
        <p:nvSpPr>
          <p:cNvPr id="3080" name="Rectangle 12">
            <a:extLst>
              <a:ext uri="{FF2B5EF4-FFF2-40B4-BE49-F238E27FC236}">
                <a16:creationId xmlns:a16="http://schemas.microsoft.com/office/drawing/2014/main" xmlns="" id="{D077CA67-6135-41B0-BC91-AA81F079A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752600"/>
            <a:ext cx="8077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pic>
        <p:nvPicPr>
          <p:cNvPr id="3081" name="Picture 13" descr="BOLogoohneW">
            <a:extLst>
              <a:ext uri="{FF2B5EF4-FFF2-40B4-BE49-F238E27FC236}">
                <a16:creationId xmlns:a16="http://schemas.microsoft.com/office/drawing/2014/main" xmlns="" id="{73F941D2-B59D-4C9D-A091-0BD12952943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650" y="398463"/>
            <a:ext cx="107315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  <p:sldLayoutId id="2147483997" r:id="rId12"/>
    <p:sldLayoutId id="2147483998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emih.severengiz@hs-bochum.d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brigitte.kriebel@hs-bochum.d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chschule-bochum.de/fileadmin/public/Die-BO_Hochschule/praesidium/BO_Betretungsregeln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chschule-bochum.d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www.hochschule-bochum.de/fb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chschule-bochum.de/fbe/studieren-im-fachbereich/fuer-studierend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7AADEC25-D8E7-4605-A935-DA34CA0E6360}"/>
              </a:ext>
            </a:extLst>
          </p:cNvPr>
          <p:cNvSpPr/>
          <p:nvPr/>
        </p:nvSpPr>
        <p:spPr>
          <a:xfrm>
            <a:off x="107950" y="115888"/>
            <a:ext cx="89281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xmlns="" id="{84F38D98-69E1-4068-BBE7-C092B4C14C84}"/>
              </a:ext>
            </a:extLst>
          </p:cNvPr>
          <p:cNvSpPr/>
          <p:nvPr/>
        </p:nvSpPr>
        <p:spPr>
          <a:xfrm>
            <a:off x="119063" y="3471863"/>
            <a:ext cx="936625" cy="1512887"/>
          </a:xfrm>
          <a:prstGeom prst="rect">
            <a:avLst/>
          </a:prstGeom>
          <a:solidFill>
            <a:srgbClr val="E39005"/>
          </a:solidFill>
          <a:ln>
            <a:solidFill>
              <a:srgbClr val="E390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xmlns="" id="{4F994340-0F2E-44A1-8954-53F0AB95AF87}"/>
              </a:ext>
            </a:extLst>
          </p:cNvPr>
          <p:cNvSpPr/>
          <p:nvPr/>
        </p:nvSpPr>
        <p:spPr>
          <a:xfrm>
            <a:off x="119063" y="5129213"/>
            <a:ext cx="936625" cy="1512887"/>
          </a:xfrm>
          <a:prstGeom prst="rect">
            <a:avLst/>
          </a:prstGeom>
          <a:solidFill>
            <a:srgbClr val="F8D200"/>
          </a:solidFill>
          <a:ln>
            <a:solidFill>
              <a:srgbClr val="F8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xmlns="" id="{1BDD5852-9649-456C-AD28-B5BBC7F57DBD}"/>
              </a:ext>
            </a:extLst>
          </p:cNvPr>
          <p:cNvSpPr/>
          <p:nvPr/>
        </p:nvSpPr>
        <p:spPr>
          <a:xfrm>
            <a:off x="1182688" y="3471863"/>
            <a:ext cx="936625" cy="1512887"/>
          </a:xfrm>
          <a:prstGeom prst="rect">
            <a:avLst/>
          </a:prstGeom>
          <a:solidFill>
            <a:srgbClr val="ADD009"/>
          </a:solidFill>
          <a:ln>
            <a:solidFill>
              <a:srgbClr val="ADD0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xmlns="" id="{6857212D-AA21-46D9-AC40-CECFEFFA04B0}"/>
              </a:ext>
            </a:extLst>
          </p:cNvPr>
          <p:cNvSpPr/>
          <p:nvPr/>
        </p:nvSpPr>
        <p:spPr>
          <a:xfrm>
            <a:off x="119063" y="188913"/>
            <a:ext cx="936625" cy="1511300"/>
          </a:xfrm>
          <a:prstGeom prst="rect">
            <a:avLst/>
          </a:prstGeom>
          <a:solidFill>
            <a:srgbClr val="7B7C7E"/>
          </a:solidFill>
          <a:ln>
            <a:solidFill>
              <a:srgbClr val="7B7C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3200">
              <a:solidFill>
                <a:srgbClr val="FFFFFF"/>
              </a:solidFill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xmlns="" id="{164800B0-53A7-480F-B789-167E7E703F82}"/>
              </a:ext>
            </a:extLst>
          </p:cNvPr>
          <p:cNvSpPr/>
          <p:nvPr/>
        </p:nvSpPr>
        <p:spPr>
          <a:xfrm>
            <a:off x="2241550" y="169863"/>
            <a:ext cx="935038" cy="1512887"/>
          </a:xfrm>
          <a:prstGeom prst="rect">
            <a:avLst/>
          </a:prstGeom>
          <a:solidFill>
            <a:srgbClr val="006E2E"/>
          </a:solidFill>
          <a:ln>
            <a:solidFill>
              <a:srgbClr val="006E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xmlns="" id="{ED9FEF2D-6035-4D55-881F-7F950F2A97E1}"/>
              </a:ext>
            </a:extLst>
          </p:cNvPr>
          <p:cNvSpPr/>
          <p:nvPr/>
        </p:nvSpPr>
        <p:spPr>
          <a:xfrm>
            <a:off x="1182688" y="1816100"/>
            <a:ext cx="936625" cy="1512888"/>
          </a:xfrm>
          <a:prstGeom prst="rect">
            <a:avLst/>
          </a:prstGeom>
          <a:solidFill>
            <a:srgbClr val="0288C2"/>
          </a:solidFill>
          <a:ln>
            <a:solidFill>
              <a:srgbClr val="0288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xmlns="" id="{A98F73AE-CFD4-4817-815C-CFF50488D6A1}"/>
              </a:ext>
            </a:extLst>
          </p:cNvPr>
          <p:cNvSpPr/>
          <p:nvPr/>
        </p:nvSpPr>
        <p:spPr>
          <a:xfrm>
            <a:off x="2238375" y="5129213"/>
            <a:ext cx="936625" cy="1511300"/>
          </a:xfrm>
          <a:prstGeom prst="rect">
            <a:avLst/>
          </a:prstGeom>
          <a:solidFill>
            <a:srgbClr val="860F67"/>
          </a:solidFill>
          <a:ln>
            <a:solidFill>
              <a:srgbClr val="860F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3200">
              <a:solidFill>
                <a:srgbClr val="FFFFFF"/>
              </a:solidFill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xmlns="" id="{F0ED736B-07F3-434F-A8A5-6960E81928B5}"/>
              </a:ext>
            </a:extLst>
          </p:cNvPr>
          <p:cNvSpPr/>
          <p:nvPr/>
        </p:nvSpPr>
        <p:spPr>
          <a:xfrm>
            <a:off x="2246313" y="1816100"/>
            <a:ext cx="6726237" cy="3168650"/>
          </a:xfrm>
          <a:prstGeom prst="rect">
            <a:avLst/>
          </a:prstGeom>
          <a:solidFill>
            <a:srgbClr val="E2001A"/>
          </a:solidFill>
          <a:ln>
            <a:solidFill>
              <a:srgbClr val="E200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8" name="Textfeld 5">
            <a:extLst>
              <a:ext uri="{FF2B5EF4-FFF2-40B4-BE49-F238E27FC236}">
                <a16:creationId xmlns:a16="http://schemas.microsoft.com/office/drawing/2014/main" xmlns="" id="{20A26586-C36F-4267-A650-AF2CB874B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0425" y="1743075"/>
            <a:ext cx="6765925" cy="447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sz="4000" b="1" kern="1400" cap="small" dirty="0">
                <a:solidFill>
                  <a:schemeClr val="bg1"/>
                </a:solidFill>
                <a:ea typeface="Times New Roman"/>
              </a:rPr>
              <a:t>Fachbereich Elektrotechnik und Informatik</a:t>
            </a:r>
          </a:p>
          <a:p>
            <a:pPr algn="ctr" eaLnBrk="1" hangingPunct="1">
              <a:defRPr/>
            </a:pPr>
            <a:endParaRPr lang="de-DE" sz="1800" b="1" spc="-110" dirty="0">
              <a:solidFill>
                <a:srgbClr val="FFFFFF"/>
              </a:solidFill>
              <a:latin typeface="BO Regular" pitchFamily="2" charset="0"/>
            </a:endParaRPr>
          </a:p>
          <a:p>
            <a:pPr algn="ctr" eaLnBrk="1" hangingPunct="1">
              <a:defRPr/>
            </a:pPr>
            <a:r>
              <a:rPr lang="de-DE" b="1" spc="-110" dirty="0">
                <a:solidFill>
                  <a:srgbClr val="FFFFFF"/>
                </a:solidFill>
                <a:latin typeface="BO Regular" pitchFamily="2" charset="0"/>
              </a:rPr>
              <a:t>Begrüßung der Bachelorstudierenden </a:t>
            </a:r>
            <a:endParaRPr lang="de-DE" sz="2800" b="1" spc="-110" dirty="0">
              <a:solidFill>
                <a:srgbClr val="FFFFFF"/>
              </a:solidFill>
              <a:latin typeface="BO Regular" pitchFamily="2" charset="0"/>
            </a:endParaRPr>
          </a:p>
          <a:p>
            <a:pPr algn="ctr" eaLnBrk="1" hangingPunct="1">
              <a:defRPr/>
            </a:pPr>
            <a:endParaRPr lang="de-DE" sz="1200" b="1" spc="-110" dirty="0">
              <a:solidFill>
                <a:srgbClr val="FFFFFF"/>
              </a:solidFill>
              <a:latin typeface="BO Regular" pitchFamily="2" charset="0"/>
            </a:endParaRPr>
          </a:p>
          <a:p>
            <a:pPr algn="ctr" eaLnBrk="1" hangingPunct="1">
              <a:defRPr/>
            </a:pPr>
            <a:endParaRPr lang="de-DE" sz="600" b="1" spc="-110" dirty="0">
              <a:solidFill>
                <a:srgbClr val="FFFFFF"/>
              </a:solidFill>
              <a:latin typeface="BO Regular" pitchFamily="2" charset="0"/>
            </a:endParaRPr>
          </a:p>
          <a:p>
            <a:pPr algn="ctr" eaLnBrk="1" hangingPunct="1">
              <a:defRPr/>
            </a:pPr>
            <a:r>
              <a:rPr lang="de-DE" b="1" spc="-110" dirty="0">
                <a:solidFill>
                  <a:srgbClr val="FFFFFF"/>
                </a:solidFill>
                <a:latin typeface="BO Regular" pitchFamily="2" charset="0"/>
              </a:rPr>
              <a:t>Wintersemester </a:t>
            </a:r>
            <a:r>
              <a:rPr lang="de-DE" b="1" spc="-110" dirty="0" smtClean="0">
                <a:solidFill>
                  <a:srgbClr val="FFFFFF"/>
                </a:solidFill>
                <a:latin typeface="BO Regular" pitchFamily="2" charset="0"/>
              </a:rPr>
              <a:t>2021/2022</a:t>
            </a:r>
            <a:endParaRPr lang="de-DE" b="1" spc="-110" dirty="0">
              <a:solidFill>
                <a:srgbClr val="FFFFFF"/>
              </a:solidFill>
              <a:latin typeface="BO Regular" pitchFamily="2" charset="0"/>
            </a:endParaRPr>
          </a:p>
          <a:p>
            <a:pPr algn="ctr" eaLnBrk="1" hangingPunct="1">
              <a:defRPr/>
            </a:pPr>
            <a:endParaRPr lang="de-DE" sz="3200" b="1" spc="-110" dirty="0">
              <a:solidFill>
                <a:srgbClr val="FFFFFF"/>
              </a:solidFill>
              <a:latin typeface="BO Regular" pitchFamily="2" charset="0"/>
            </a:endParaRPr>
          </a:p>
          <a:p>
            <a:pPr eaLnBrk="1" hangingPunct="1">
              <a:defRPr/>
            </a:pPr>
            <a:endParaRPr lang="de-DE" sz="4400" b="1" spc="-110" dirty="0">
              <a:solidFill>
                <a:srgbClr val="FFFFFF"/>
              </a:solidFill>
              <a:latin typeface="BO Regular" pitchFamily="2" charset="0"/>
            </a:endParaRPr>
          </a:p>
        </p:txBody>
      </p:sp>
      <p:pic>
        <p:nvPicPr>
          <p:cNvPr id="21516" name="Grafik 28">
            <a:extLst>
              <a:ext uri="{FF2B5EF4-FFF2-40B4-BE49-F238E27FC236}">
                <a16:creationId xmlns:a16="http://schemas.microsoft.com/office/drawing/2014/main" xmlns="" id="{E52D1B64-C091-4C87-83BB-3358D38CAC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88640"/>
            <a:ext cx="1223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xmlns="" id="{EECA0410-4244-474D-A15C-BC3412C994AE}"/>
              </a:ext>
            </a:extLst>
          </p:cNvPr>
          <p:cNvCxnSpPr>
            <a:cxnSpLocks/>
          </p:cNvCxnSpPr>
          <p:nvPr/>
        </p:nvCxnSpPr>
        <p:spPr>
          <a:xfrm>
            <a:off x="2238077" y="4509120"/>
            <a:ext cx="6726237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613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74D57EE-750E-46B7-8267-45BDD4CB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Hochschule Bochum</a:t>
            </a:r>
            <a:endParaRPr lang="de-DE" dirty="0">
              <a:solidFill>
                <a:srgbClr val="F02E00"/>
              </a:solidFill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xmlns="" id="{6140024B-CC27-4550-8105-16CE15B46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solidFill>
                  <a:srgbClr val="E2001A"/>
                </a:solidFill>
              </a:rPr>
              <a:t>Ansprechpartner*innen</a:t>
            </a:r>
          </a:p>
        </p:txBody>
      </p:sp>
      <p:sp>
        <p:nvSpPr>
          <p:cNvPr id="23556" name="Rectangle 1027">
            <a:extLst>
              <a:ext uri="{FF2B5EF4-FFF2-40B4-BE49-F238E27FC236}">
                <a16:creationId xmlns:a16="http://schemas.microsoft.com/office/drawing/2014/main" xmlns="" id="{0840DA34-09F2-42F7-9750-356997866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1677988"/>
            <a:ext cx="8426450" cy="47371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de-DE" sz="1800" b="1" dirty="0">
                <a:cs typeface="Arial" panose="020B0604020202020204" pitchFamily="34" charset="0"/>
              </a:rPr>
              <a:t>Fragen zu Prüfungsleistungen: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Studienbüro E und I:		</a:t>
            </a: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Frau Svenja </a:t>
            </a:r>
            <a:r>
              <a:rPr lang="de-DE" altLang="de-DE" sz="1800" u="sng" dirty="0" err="1">
                <a:solidFill>
                  <a:srgbClr val="C00000"/>
                </a:solidFill>
                <a:cs typeface="Arial" panose="020B0604020202020204" pitchFamily="34" charset="0"/>
              </a:rPr>
              <a:t>Schubinski</a:t>
            </a:r>
            <a:r>
              <a:rPr lang="de-DE" altLang="de-DE" sz="1800" dirty="0">
                <a:cs typeface="Arial" panose="020B0604020202020204" pitchFamily="34" charset="0"/>
              </a:rPr>
              <a:t>, C0-29 oder					</a:t>
            </a: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Frau Elke Himmighofen</a:t>
            </a:r>
            <a:r>
              <a:rPr lang="de-DE" altLang="de-DE" sz="1800" dirty="0">
                <a:cs typeface="Arial" panose="020B0604020202020204" pitchFamily="34" charset="0"/>
              </a:rPr>
              <a:t>, C0-35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Prüfungsausschuss E:		</a:t>
            </a: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Prof. Dr. Ludwig </a:t>
            </a:r>
            <a:r>
              <a:rPr lang="de-DE" altLang="de-DE" sz="1800" u="sng" dirty="0" err="1">
                <a:solidFill>
                  <a:srgbClr val="C00000"/>
                </a:solidFill>
                <a:cs typeface="Arial" panose="020B0604020202020204" pitchFamily="34" charset="0"/>
              </a:rPr>
              <a:t>Schwoerer</a:t>
            </a:r>
            <a:r>
              <a:rPr lang="de-DE" altLang="de-DE" sz="1800" dirty="0">
                <a:cs typeface="Arial" panose="020B0604020202020204" pitchFamily="34" charset="0"/>
              </a:rPr>
              <a:t>, C7-04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Prüfungsausschuss I:		</a:t>
            </a: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Prof. Dr. Wolf Ritschel</a:t>
            </a:r>
            <a:r>
              <a:rPr lang="de-DE" altLang="de-DE" sz="1800" dirty="0">
                <a:cs typeface="Arial" panose="020B0604020202020204" pitchFamily="34" charset="0"/>
              </a:rPr>
              <a:t>, C4-23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Studienbüro NE:		</a:t>
            </a: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Frau Gudula Gaschermann</a:t>
            </a:r>
            <a:r>
              <a:rPr lang="de-DE" altLang="de-DE" sz="1800" dirty="0">
                <a:cs typeface="Arial" panose="020B0604020202020204" pitchFamily="34" charset="0"/>
              </a:rPr>
              <a:t>, C 0-31</a:t>
            </a:r>
            <a:endParaRPr lang="de-DE" altLang="de-DE" sz="1800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Prüfungsausschuss NE:	</a:t>
            </a: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  <a:hlinkClick r:id="rId3"/>
              </a:rPr>
              <a:t>Prof. Dr</a:t>
            </a:r>
            <a:r>
              <a:rPr lang="de-DE" altLang="de-DE" sz="1800" u="sng" dirty="0" smtClean="0">
                <a:solidFill>
                  <a:srgbClr val="C00000"/>
                </a:solidFill>
                <a:cs typeface="Arial" panose="020B0604020202020204" pitchFamily="34" charset="0"/>
                <a:hlinkClick r:id="rId3"/>
              </a:rPr>
              <a:t>. Semih Severengiz</a:t>
            </a:r>
            <a:r>
              <a:rPr lang="de-DE" altLang="de-DE" sz="1800" dirty="0" smtClean="0">
                <a:cs typeface="Arial" panose="020B0604020202020204" pitchFamily="34" charset="0"/>
              </a:rPr>
              <a:t>, D3-03</a:t>
            </a:r>
            <a:endParaRPr lang="de-DE" altLang="de-DE" sz="18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Studienbüro </a:t>
            </a:r>
            <a:r>
              <a:rPr lang="de-DE" altLang="de-DE" sz="1800" dirty="0" err="1">
                <a:cs typeface="Arial" panose="020B0604020202020204" pitchFamily="34" charset="0"/>
              </a:rPr>
              <a:t>Winf</a:t>
            </a:r>
            <a:r>
              <a:rPr lang="de-DE" altLang="de-DE" sz="1800" dirty="0">
                <a:cs typeface="Arial" panose="020B0604020202020204" pitchFamily="34" charset="0"/>
              </a:rPr>
              <a:t> &amp; Wing:	</a:t>
            </a: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Frau Linda Riedrich</a:t>
            </a:r>
            <a:r>
              <a:rPr lang="de-DE" altLang="de-DE" sz="1800" dirty="0">
                <a:cs typeface="Arial" panose="020B0604020202020204" pitchFamily="34" charset="0"/>
              </a:rPr>
              <a:t>, C0-29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Prüfungsausschuss </a:t>
            </a:r>
            <a:br>
              <a:rPr lang="de-DE" altLang="de-DE" sz="1800" dirty="0">
                <a:cs typeface="Arial" panose="020B0604020202020204" pitchFamily="34" charset="0"/>
              </a:rPr>
            </a:br>
            <a:r>
              <a:rPr lang="de-DE" altLang="de-DE" sz="1800" dirty="0" err="1">
                <a:cs typeface="Arial" panose="020B0604020202020204" pitchFamily="34" charset="0"/>
              </a:rPr>
              <a:t>Winf</a:t>
            </a:r>
            <a:r>
              <a:rPr lang="de-DE" altLang="de-DE" sz="1800" dirty="0">
                <a:cs typeface="Arial" panose="020B0604020202020204" pitchFamily="34" charset="0"/>
              </a:rPr>
              <a:t> &amp; Wing:			</a:t>
            </a: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Prof. Dr. Andreas </a:t>
            </a:r>
            <a:r>
              <a:rPr lang="de-DE" altLang="de-DE" sz="1800" u="sng" dirty="0" err="1">
                <a:solidFill>
                  <a:srgbClr val="C00000"/>
                </a:solidFill>
                <a:cs typeface="Arial" panose="020B0604020202020204" pitchFamily="34" charset="0"/>
              </a:rPr>
              <a:t>Merchiers</a:t>
            </a:r>
            <a:r>
              <a:rPr lang="de-DE" altLang="de-DE" sz="1800" dirty="0">
                <a:cs typeface="Arial" panose="020B0604020202020204" pitchFamily="34" charset="0"/>
              </a:rPr>
              <a:t>, AW 5-18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838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1027">
            <a:extLst>
              <a:ext uri="{FF2B5EF4-FFF2-40B4-BE49-F238E27FC236}">
                <a16:creationId xmlns:a16="http://schemas.microsoft.com/office/drawing/2014/main" xmlns="" id="{0840DA34-09F2-42F7-9750-356997866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1677988"/>
            <a:ext cx="8426450" cy="47371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de-DE" sz="1800" b="1" dirty="0">
                <a:cs typeface="Arial" panose="020B0604020202020204" pitchFamily="34" charset="0"/>
              </a:rPr>
              <a:t>Bei allen sonstigen Angelegenheiten (Standort Bochum)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200" b="1" dirty="0"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4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Prof. Dr. Rolf </a:t>
            </a:r>
            <a:r>
              <a:rPr lang="de-DE" altLang="de-DE" sz="1800" u="sng" dirty="0" err="1">
                <a:solidFill>
                  <a:srgbClr val="C00000"/>
                </a:solidFill>
                <a:cs typeface="Arial" panose="020B0604020202020204" pitchFamily="34" charset="0"/>
              </a:rPr>
              <a:t>Biesenbach</a:t>
            </a:r>
            <a:r>
              <a:rPr lang="de-DE" altLang="de-DE" sz="1800" dirty="0">
                <a:cs typeface="Arial" panose="020B0604020202020204" pitchFamily="34" charset="0"/>
              </a:rPr>
              <a:t>, Dekan, C0-19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Prof. Dr. Rainer Lütticke</a:t>
            </a:r>
            <a:r>
              <a:rPr lang="de-DE" altLang="de-DE" sz="1800" dirty="0">
                <a:cs typeface="Arial" panose="020B0604020202020204" pitchFamily="34" charset="0"/>
              </a:rPr>
              <a:t>, Pro-Dekan, C5-21   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4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Lilia Scheliga</a:t>
            </a:r>
            <a:r>
              <a:rPr lang="de-DE" altLang="de-DE" sz="1800" dirty="0">
                <a:cs typeface="Arial" panose="020B0604020202020204" pitchFamily="34" charset="0"/>
              </a:rPr>
              <a:t>, Fachbereichs-Sekretariat, C0-20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Anja Trass</a:t>
            </a:r>
            <a:r>
              <a:rPr lang="de-DE" altLang="de-DE" sz="1800" dirty="0">
                <a:cs typeface="Arial" panose="020B0604020202020204" pitchFamily="34" charset="0"/>
              </a:rPr>
              <a:t>, </a:t>
            </a:r>
            <a:r>
              <a:rPr lang="de-DE" altLang="de-DE" sz="1800" dirty="0" err="1">
                <a:cs typeface="Arial" panose="020B0604020202020204" pitchFamily="34" charset="0"/>
              </a:rPr>
              <a:t>Dekaneassistenz</a:t>
            </a:r>
            <a:r>
              <a:rPr lang="de-DE" altLang="de-DE" sz="1800" dirty="0">
                <a:cs typeface="Arial" panose="020B0604020202020204" pitchFamily="34" charset="0"/>
              </a:rPr>
              <a:t>, C0-21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4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Fachschaft</a:t>
            </a:r>
            <a:r>
              <a:rPr lang="de-DE" altLang="de-DE" sz="1800" dirty="0">
                <a:cs typeface="Arial" panose="020B0604020202020204" pitchFamily="34" charset="0"/>
              </a:rPr>
              <a:t>, Raum </a:t>
            </a:r>
            <a:r>
              <a:rPr lang="de-DE" altLang="de-DE" sz="1800" dirty="0" smtClean="0">
                <a:cs typeface="Arial" panose="020B0604020202020204" pitchFamily="34" charset="0"/>
              </a:rPr>
              <a:t>C5-26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800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 smtClean="0">
                <a:cs typeface="Arial" panose="020B0604020202020204" pitchFamily="34" charset="0"/>
              </a:rPr>
              <a:t>Familiengerechte Hochschule und Hochschulsport: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de-DE" sz="1800" dirty="0" smtClean="0">
                <a:cs typeface="Arial" panose="020B0604020202020204" pitchFamily="34" charset="0"/>
              </a:rPr>
              <a:t>      </a:t>
            </a:r>
            <a:r>
              <a:rPr lang="de-DE" altLang="de-DE" sz="1800" dirty="0" smtClean="0">
                <a:cs typeface="Arial" panose="020B0604020202020204" pitchFamily="34" charset="0"/>
                <a:hlinkClick r:id="rId3"/>
              </a:rPr>
              <a:t>Brigitte Kriebel</a:t>
            </a:r>
            <a:r>
              <a:rPr lang="de-DE" altLang="de-DE" sz="1800" dirty="0" smtClean="0">
                <a:cs typeface="Arial" panose="020B0604020202020204" pitchFamily="34" charset="0"/>
              </a:rPr>
              <a:t>, </a:t>
            </a:r>
            <a:r>
              <a:rPr lang="de-DE" sz="1800" dirty="0"/>
              <a:t>F 0-13</a:t>
            </a:r>
            <a:endParaRPr lang="de-DE" altLang="de-DE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800" dirty="0"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400" dirty="0"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de-DE" sz="1800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8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74D57EE-750E-46B7-8267-45BDD4CB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Hochschule Bochum</a:t>
            </a:r>
            <a:endParaRPr lang="de-DE" dirty="0">
              <a:solidFill>
                <a:srgbClr val="F02E00"/>
              </a:solidFill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xmlns="" id="{6140024B-CC27-4550-8105-16CE15B46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solidFill>
                  <a:srgbClr val="E2001A"/>
                </a:solidFill>
              </a:rPr>
              <a:t>Ansprechpartner*innen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2132856"/>
            <a:ext cx="2765425" cy="4149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201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74D57EE-750E-46B7-8267-45BDD4CB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Hochschule Bochum</a:t>
            </a:r>
            <a:endParaRPr lang="de-DE" dirty="0">
              <a:solidFill>
                <a:srgbClr val="F02E00"/>
              </a:solidFill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xmlns="" id="{6140024B-CC27-4550-8105-16CE15B46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solidFill>
                  <a:srgbClr val="E2001A"/>
                </a:solidFill>
              </a:rPr>
              <a:t>Kommunikation</a:t>
            </a:r>
          </a:p>
        </p:txBody>
      </p:sp>
      <p:sp>
        <p:nvSpPr>
          <p:cNvPr id="23556" name="Rectangle 1027">
            <a:extLst>
              <a:ext uri="{FF2B5EF4-FFF2-40B4-BE49-F238E27FC236}">
                <a16:creationId xmlns:a16="http://schemas.microsoft.com/office/drawing/2014/main" xmlns="" id="{0840DA34-09F2-42F7-9750-356997866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1677988"/>
            <a:ext cx="8426450" cy="47371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de-DE" sz="1800" b="1" dirty="0">
                <a:cs typeface="Arial" panose="020B0604020202020204" pitchFamily="34" charset="0"/>
              </a:rPr>
              <a:t>Respektvolles Miteinander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in den Sprechstunden der Professor*innen und wissenschaftlichen Mitarbeiter*innen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400" dirty="0">
                <a:cs typeface="Arial" panose="020B0604020202020204" pitchFamily="34" charset="0"/>
              </a:rPr>
              <a:t>Beachten Sie bspw. vorheriger Terminvereinbarung!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400" dirty="0">
                <a:cs typeface="Arial" panose="020B0604020202020204" pitchFamily="34" charset="0"/>
              </a:rPr>
              <a:t>Seien Sie pünktlich!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in Telefonaten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per E-Mail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400" dirty="0">
                <a:cs typeface="Arial" panose="020B0604020202020204" pitchFamily="34" charset="0"/>
              </a:rPr>
              <a:t> Benutzen Sie bitte immer Ihren </a:t>
            </a:r>
            <a:r>
              <a:rPr lang="de-DE" altLang="de-DE" sz="1400" dirty="0" err="1">
                <a:cs typeface="Arial" panose="020B0604020202020204" pitchFamily="34" charset="0"/>
              </a:rPr>
              <a:t>Hochschulaccount</a:t>
            </a:r>
            <a:r>
              <a:rPr lang="de-DE" altLang="de-DE" sz="1400" dirty="0">
                <a:cs typeface="Arial" panose="020B0604020202020204" pitchFamily="34" charset="0"/>
              </a:rPr>
              <a:t>!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400" dirty="0">
                <a:cs typeface="Arial" panose="020B0604020202020204" pitchFamily="34" charset="0"/>
              </a:rPr>
              <a:t> Vergessen Sie nicht die Betreffzeile!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400" dirty="0">
                <a:cs typeface="Arial" panose="020B0604020202020204" pitchFamily="34" charset="0"/>
              </a:rPr>
              <a:t>Üben und pflegen Sie die korrekte Form, Rechtschreibung und Umgangsformen innerhalb der E-Mail-Kommunikation!</a:t>
            </a:r>
          </a:p>
          <a:p>
            <a:pPr marL="800100" lvl="2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de-DE" sz="1400" dirty="0">
                <a:cs typeface="Arial" panose="020B0604020202020204" pitchFamily="34" charset="0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491" y="4931204"/>
            <a:ext cx="3391734" cy="1483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126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Gemeinsam gegen Corona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sz="2400" dirty="0"/>
              <a:t>Bitte befolgen Sie die geltenden Corona-Verhaltensregeln!</a:t>
            </a:r>
          </a:p>
          <a:p>
            <a:pPr marL="0" indent="0" algn="ctr">
              <a:buNone/>
            </a:pPr>
            <a:r>
              <a:rPr lang="de-DE" sz="2400" dirty="0"/>
              <a:t>Diese finden Sie hier:</a:t>
            </a:r>
          </a:p>
          <a:p>
            <a:pPr marL="0" indent="0" algn="ctr">
              <a:buNone/>
            </a:pPr>
            <a:r>
              <a:rPr lang="de-DE" sz="2400" dirty="0">
                <a:hlinkClick r:id="rId2"/>
              </a:rPr>
              <a:t>https://www.hochschule-bochum.de/fileadmin/public/Die-BO_Hochschule/praesidium/BO_Betretungsregeln.pdf</a:t>
            </a:r>
            <a:endParaRPr lang="de-DE" sz="2400" dirty="0"/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Hochschule Bochum</a:t>
            </a:r>
          </a:p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8931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7AADEC25-D8E7-4605-A935-DA34CA0E6360}"/>
              </a:ext>
            </a:extLst>
          </p:cNvPr>
          <p:cNvSpPr/>
          <p:nvPr/>
        </p:nvSpPr>
        <p:spPr>
          <a:xfrm>
            <a:off x="132714" y="1682749"/>
            <a:ext cx="8928100" cy="5414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xmlns="" id="{84F38D98-69E1-4068-BBE7-C092B4C14C84}"/>
              </a:ext>
            </a:extLst>
          </p:cNvPr>
          <p:cNvSpPr/>
          <p:nvPr/>
        </p:nvSpPr>
        <p:spPr>
          <a:xfrm>
            <a:off x="119063" y="3471863"/>
            <a:ext cx="936625" cy="1512887"/>
          </a:xfrm>
          <a:prstGeom prst="rect">
            <a:avLst/>
          </a:prstGeom>
          <a:solidFill>
            <a:srgbClr val="E39005"/>
          </a:solidFill>
          <a:ln>
            <a:solidFill>
              <a:srgbClr val="E390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xmlns="" id="{4F994340-0F2E-44A1-8954-53F0AB95AF87}"/>
              </a:ext>
            </a:extLst>
          </p:cNvPr>
          <p:cNvSpPr/>
          <p:nvPr/>
        </p:nvSpPr>
        <p:spPr>
          <a:xfrm>
            <a:off x="119063" y="5129213"/>
            <a:ext cx="936625" cy="1512887"/>
          </a:xfrm>
          <a:prstGeom prst="rect">
            <a:avLst/>
          </a:prstGeom>
          <a:solidFill>
            <a:srgbClr val="F8D200"/>
          </a:solidFill>
          <a:ln>
            <a:solidFill>
              <a:srgbClr val="F8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xmlns="" id="{1BDD5852-9649-456C-AD28-B5BBC7F57DBD}"/>
              </a:ext>
            </a:extLst>
          </p:cNvPr>
          <p:cNvSpPr/>
          <p:nvPr/>
        </p:nvSpPr>
        <p:spPr>
          <a:xfrm>
            <a:off x="1182688" y="3471863"/>
            <a:ext cx="936625" cy="1512887"/>
          </a:xfrm>
          <a:prstGeom prst="rect">
            <a:avLst/>
          </a:prstGeom>
          <a:solidFill>
            <a:srgbClr val="ADD009"/>
          </a:solidFill>
          <a:ln>
            <a:solidFill>
              <a:srgbClr val="ADD0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xmlns="" id="{6857212D-AA21-46D9-AC40-CECFEFFA04B0}"/>
              </a:ext>
            </a:extLst>
          </p:cNvPr>
          <p:cNvSpPr/>
          <p:nvPr/>
        </p:nvSpPr>
        <p:spPr>
          <a:xfrm>
            <a:off x="119063" y="188913"/>
            <a:ext cx="936625" cy="1511300"/>
          </a:xfrm>
          <a:prstGeom prst="rect">
            <a:avLst/>
          </a:prstGeom>
          <a:solidFill>
            <a:srgbClr val="7B7C7E"/>
          </a:solidFill>
          <a:ln>
            <a:solidFill>
              <a:srgbClr val="7B7C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3200">
              <a:solidFill>
                <a:srgbClr val="FFFFFF"/>
              </a:solidFill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xmlns="" id="{164800B0-53A7-480F-B789-167E7E703F82}"/>
              </a:ext>
            </a:extLst>
          </p:cNvPr>
          <p:cNvSpPr/>
          <p:nvPr/>
        </p:nvSpPr>
        <p:spPr>
          <a:xfrm>
            <a:off x="2241550" y="169863"/>
            <a:ext cx="935038" cy="1512887"/>
          </a:xfrm>
          <a:prstGeom prst="rect">
            <a:avLst/>
          </a:prstGeom>
          <a:solidFill>
            <a:srgbClr val="006E2E"/>
          </a:solidFill>
          <a:ln>
            <a:solidFill>
              <a:srgbClr val="006E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xmlns="" id="{ED9FEF2D-6035-4D55-881F-7F950F2A97E1}"/>
              </a:ext>
            </a:extLst>
          </p:cNvPr>
          <p:cNvSpPr/>
          <p:nvPr/>
        </p:nvSpPr>
        <p:spPr>
          <a:xfrm>
            <a:off x="1182688" y="1816100"/>
            <a:ext cx="936625" cy="1512888"/>
          </a:xfrm>
          <a:prstGeom prst="rect">
            <a:avLst/>
          </a:prstGeom>
          <a:solidFill>
            <a:srgbClr val="0288C2"/>
          </a:solidFill>
          <a:ln>
            <a:solidFill>
              <a:srgbClr val="0288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xmlns="" id="{A98F73AE-CFD4-4817-815C-CFF50488D6A1}"/>
              </a:ext>
            </a:extLst>
          </p:cNvPr>
          <p:cNvSpPr/>
          <p:nvPr/>
        </p:nvSpPr>
        <p:spPr>
          <a:xfrm>
            <a:off x="2238375" y="5129213"/>
            <a:ext cx="936625" cy="1511300"/>
          </a:xfrm>
          <a:prstGeom prst="rect">
            <a:avLst/>
          </a:prstGeom>
          <a:solidFill>
            <a:srgbClr val="860F67"/>
          </a:solidFill>
          <a:ln>
            <a:solidFill>
              <a:srgbClr val="860F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sz="3200">
              <a:solidFill>
                <a:srgbClr val="FFFFFF"/>
              </a:solidFill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xmlns="" id="{F0ED736B-07F3-434F-A8A5-6960E81928B5}"/>
              </a:ext>
            </a:extLst>
          </p:cNvPr>
          <p:cNvSpPr/>
          <p:nvPr/>
        </p:nvSpPr>
        <p:spPr>
          <a:xfrm>
            <a:off x="2246313" y="1816100"/>
            <a:ext cx="6726237" cy="3168650"/>
          </a:xfrm>
          <a:prstGeom prst="rect">
            <a:avLst/>
          </a:prstGeom>
          <a:solidFill>
            <a:srgbClr val="E2001A"/>
          </a:solidFill>
          <a:ln>
            <a:solidFill>
              <a:srgbClr val="E200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28" name="Textfeld 5">
            <a:extLst>
              <a:ext uri="{FF2B5EF4-FFF2-40B4-BE49-F238E27FC236}">
                <a16:creationId xmlns:a16="http://schemas.microsoft.com/office/drawing/2014/main" xmlns="" id="{20A26586-C36F-4267-A650-AF2CB874B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75" y="2795123"/>
            <a:ext cx="6765925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sz="3600" b="1" spc="-110" dirty="0">
                <a:solidFill>
                  <a:srgbClr val="FFFFFF"/>
                </a:solidFill>
                <a:latin typeface="BO Regular" pitchFamily="2" charset="0"/>
              </a:rPr>
              <a:t>VIEL ERFOLG</a:t>
            </a:r>
          </a:p>
          <a:p>
            <a:pPr algn="ctr" eaLnBrk="1" hangingPunct="1">
              <a:defRPr/>
            </a:pPr>
            <a:r>
              <a:rPr lang="de-DE" sz="3600" b="1" spc="-110">
                <a:solidFill>
                  <a:srgbClr val="FFFFFF"/>
                </a:solidFill>
                <a:latin typeface="BO Regular" pitchFamily="2" charset="0"/>
              </a:rPr>
              <a:t>FÜR IHR STUDIUM </a:t>
            </a:r>
            <a:r>
              <a:rPr lang="de-DE" sz="3600" b="1" spc="-110" dirty="0">
                <a:solidFill>
                  <a:srgbClr val="FFFFFF"/>
                </a:solidFill>
                <a:latin typeface="BO Regular" pitchFamily="2" charset="0"/>
              </a:rPr>
              <a:t>!</a:t>
            </a:r>
            <a:endParaRPr lang="de-DE" sz="3200" b="1" spc="-110" dirty="0">
              <a:solidFill>
                <a:srgbClr val="FFFFFF"/>
              </a:solidFill>
              <a:latin typeface="BO Regular" pitchFamily="2" charset="0"/>
            </a:endParaRPr>
          </a:p>
          <a:p>
            <a:pPr eaLnBrk="1" hangingPunct="1">
              <a:defRPr/>
            </a:pPr>
            <a:endParaRPr lang="de-DE" sz="4400" b="1" spc="-110" dirty="0">
              <a:solidFill>
                <a:srgbClr val="FFFFFF"/>
              </a:solidFill>
              <a:latin typeface="BO Regular" pitchFamily="2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069339" y="116632"/>
            <a:ext cx="1158560" cy="1583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3190239" y="116631"/>
            <a:ext cx="5774249" cy="1583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1516" name="Grafik 28">
            <a:extLst>
              <a:ext uri="{FF2B5EF4-FFF2-40B4-BE49-F238E27FC236}">
                <a16:creationId xmlns:a16="http://schemas.microsoft.com/office/drawing/2014/main" xmlns="" id="{E52D1B64-C091-4C87-83BB-3358D38CAC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8588" y="188640"/>
            <a:ext cx="1223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188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Es begrüßen Sie…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de-DE" dirty="0">
              <a:ea typeface="+mn-ea"/>
              <a:cs typeface="+mn-cs"/>
            </a:endParaRPr>
          </a:p>
          <a:p>
            <a:pPr marL="0" indent="0">
              <a:buNone/>
            </a:pPr>
            <a:r>
              <a:rPr lang="de-DE" sz="2800" dirty="0"/>
              <a:t>Prof. Dr. Rolf Biesenbach</a:t>
            </a:r>
          </a:p>
          <a:p>
            <a:pPr marL="0" indent="0">
              <a:buNone/>
            </a:pPr>
            <a:r>
              <a:rPr lang="de-DE" dirty="0"/>
              <a:t>Dekan des Fachbereichs Elektrotechnik und Informatik </a:t>
            </a:r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und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2800" dirty="0"/>
              <a:t>Prof. Dr. Rainer Lütticke</a:t>
            </a:r>
          </a:p>
          <a:p>
            <a:pPr marL="0" indent="0">
              <a:buNone/>
            </a:pPr>
            <a:r>
              <a:rPr lang="de-DE" dirty="0"/>
              <a:t>Prodekan des Fachbereichs Elektrotechnik und Informatik 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Hochschule Bochum</a:t>
            </a:r>
          </a:p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4089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27">
            <a:extLst>
              <a:ext uri="{FF2B5EF4-FFF2-40B4-BE49-F238E27FC236}">
                <a16:creationId xmlns:a16="http://schemas.microsoft.com/office/drawing/2014/main" xmlns="" id="{0840DA34-09F2-42F7-9750-356997866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647" y="1528812"/>
            <a:ext cx="8136706" cy="47371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de-DE" altLang="de-DE" sz="1800" b="1" dirty="0">
                <a:latin typeface="+mn-lt"/>
                <a:cs typeface="Arial" panose="020B0604020202020204" pitchFamily="34" charset="0"/>
              </a:rPr>
              <a:t>Ein Fachbereich, zwei Standorte: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de-DE" altLang="de-DE" sz="1800" b="1" dirty="0">
                <a:latin typeface="+mn-lt"/>
                <a:cs typeface="Arial" panose="020B0604020202020204" pitchFamily="34" charset="0"/>
              </a:rPr>
              <a:t>Personal und Studierende (Wintersemester </a:t>
            </a:r>
            <a:r>
              <a:rPr lang="de-DE" altLang="de-DE" sz="1800" b="1" dirty="0" smtClean="0">
                <a:latin typeface="+mn-lt"/>
                <a:cs typeface="Arial" panose="020B0604020202020204" pitchFamily="34" charset="0"/>
              </a:rPr>
              <a:t>2021/2022)</a:t>
            </a:r>
            <a:endParaRPr lang="de-DE" altLang="de-DE" sz="1800" b="1" dirty="0"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latin typeface="+mn-lt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de-DE" altLang="de-DE" sz="1800" dirty="0">
                <a:latin typeface="+mn-lt"/>
                <a:cs typeface="Arial" panose="020B0604020202020204" pitchFamily="34" charset="0"/>
              </a:rPr>
              <a:t>Campus Bochum			Campus Velbert/Heiligenhaus (CVH)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endParaRPr lang="de-DE" altLang="de-DE" sz="1800" dirty="0">
              <a:latin typeface="+mn-lt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de-DE" altLang="de-DE" sz="1600" dirty="0" smtClean="0">
                <a:latin typeface="+mn-lt"/>
                <a:cs typeface="Arial" panose="020B0604020202020204" pitchFamily="34" charset="0"/>
              </a:rPr>
              <a:t>23 </a:t>
            </a:r>
            <a:r>
              <a:rPr lang="de-DE" altLang="de-DE" sz="1600" dirty="0">
                <a:latin typeface="+mn-lt"/>
                <a:cs typeface="Arial" panose="020B0604020202020204" pitchFamily="34" charset="0"/>
              </a:rPr>
              <a:t>Professor*innen	                     	</a:t>
            </a:r>
            <a:r>
              <a:rPr lang="de-DE" altLang="de-DE" sz="1600" dirty="0" smtClean="0">
                <a:latin typeface="+mn-lt"/>
                <a:cs typeface="Arial" panose="020B0604020202020204" pitchFamily="34" charset="0"/>
              </a:rPr>
              <a:t>10 </a:t>
            </a:r>
            <a:r>
              <a:rPr lang="de-DE" altLang="de-DE" sz="1600" dirty="0">
                <a:latin typeface="+mn-lt"/>
                <a:cs typeface="Arial" panose="020B0604020202020204" pitchFamily="34" charset="0"/>
              </a:rPr>
              <a:t>Professor*innen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endParaRPr lang="de-DE" altLang="de-DE" sz="1600" dirty="0">
              <a:latin typeface="+mn-lt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de-DE" altLang="de-DE" sz="1600" dirty="0" smtClean="0">
                <a:latin typeface="+mn-lt"/>
                <a:cs typeface="Arial" panose="020B0604020202020204" pitchFamily="34" charset="0"/>
              </a:rPr>
              <a:t>48 </a:t>
            </a:r>
            <a:r>
              <a:rPr lang="de-DE" altLang="de-DE" sz="1600" dirty="0">
                <a:latin typeface="+mn-lt"/>
                <a:cs typeface="Arial" panose="020B0604020202020204" pitchFamily="34" charset="0"/>
              </a:rPr>
              <a:t>wissenschaftliche Mitarbeiter*innen 	</a:t>
            </a:r>
            <a:r>
              <a:rPr lang="de-DE" altLang="de-DE" sz="1600" dirty="0" smtClean="0">
                <a:latin typeface="+mn-lt"/>
                <a:cs typeface="Arial" panose="020B0604020202020204" pitchFamily="34" charset="0"/>
              </a:rPr>
              <a:t>12 </a:t>
            </a:r>
            <a:r>
              <a:rPr lang="de-DE" altLang="de-DE" sz="1600" dirty="0">
                <a:latin typeface="+mn-lt"/>
                <a:cs typeface="Arial" panose="020B0604020202020204" pitchFamily="34" charset="0"/>
              </a:rPr>
              <a:t>wissenschaftliche Mitarbeiter*innen 	 Forschung, Lehre und Verwaltung 	in Forschung, Lehre und Verwaltung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endParaRPr lang="de-DE" altLang="de-DE" sz="1600" dirty="0">
              <a:latin typeface="+mn-lt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de-DE" sz="1600" dirty="0" smtClean="0">
                <a:latin typeface="+mn-lt"/>
              </a:rPr>
              <a:t>1.449</a:t>
            </a:r>
            <a:r>
              <a:rPr lang="de-DE" altLang="de-DE" sz="1600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latin typeface="+mn-lt"/>
                <a:cs typeface="Arial" panose="020B0604020202020204" pitchFamily="34" charset="0"/>
              </a:rPr>
              <a:t>Studierende 		       	</a:t>
            </a:r>
            <a:r>
              <a:rPr lang="de-DE" altLang="de-DE" sz="1600" dirty="0" smtClean="0">
                <a:latin typeface="+mn-lt"/>
              </a:rPr>
              <a:t>285</a:t>
            </a:r>
            <a:r>
              <a:rPr lang="de-DE" altLang="de-DE" sz="1600" dirty="0" smtClean="0">
                <a:solidFill>
                  <a:srgbClr val="E2001A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latin typeface="+mn-lt"/>
                <a:cs typeface="Arial" panose="020B0604020202020204" pitchFamily="34" charset="0"/>
              </a:rPr>
              <a:t>Studierende 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endParaRPr lang="de-DE" altLang="de-DE" sz="1600" dirty="0">
              <a:latin typeface="+mn-lt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de-DE" altLang="de-DE" sz="1600" dirty="0" smtClean="0">
                <a:latin typeface="+mn-lt"/>
                <a:cs typeface="Arial" panose="020B0604020202020204" pitchFamily="34" charset="0"/>
              </a:rPr>
              <a:t>285 </a:t>
            </a:r>
            <a:r>
              <a:rPr lang="de-DE" altLang="de-DE" sz="1600" dirty="0">
                <a:latin typeface="+mn-lt"/>
                <a:cs typeface="Arial" panose="020B0604020202020204" pitchFamily="34" charset="0"/>
              </a:rPr>
              <a:t>Erstsemester 		       	</a:t>
            </a:r>
            <a:r>
              <a:rPr lang="de-DE" altLang="de-DE" sz="1600" dirty="0" smtClean="0">
                <a:latin typeface="+mn-lt"/>
                <a:cs typeface="Arial" panose="020B0604020202020204" pitchFamily="34" charset="0"/>
              </a:rPr>
              <a:t>36 </a:t>
            </a:r>
            <a:r>
              <a:rPr lang="de-DE" altLang="de-DE" sz="1600" dirty="0">
                <a:latin typeface="+mn-lt"/>
                <a:cs typeface="Arial" panose="020B0604020202020204" pitchFamily="34" charset="0"/>
              </a:rPr>
              <a:t>Erstsemester 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de-DE" altLang="de-DE" sz="1600" dirty="0">
                <a:latin typeface="+mn-lt"/>
                <a:cs typeface="Arial" panose="020B0604020202020204" pitchFamily="34" charset="0"/>
              </a:rPr>
              <a:t>(Bachelor und Master) 		(Bachelor und Master)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74D57EE-750E-46B7-8267-45BDD4CB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Hochschule Bochum</a:t>
            </a:r>
            <a:endParaRPr lang="de-DE" dirty="0">
              <a:solidFill>
                <a:srgbClr val="F02E00"/>
              </a:solidFill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xmlns="" id="{6FA87B4A-0D59-4338-B6D9-E3FA0CF5C7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solidFill>
                  <a:srgbClr val="E2001A"/>
                </a:solidFill>
              </a:rPr>
              <a:t>Fachbereich Elektrotechnik und Informatik</a:t>
            </a:r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xmlns="" id="{14B1387C-87E3-4811-BEAC-69810B417345}"/>
              </a:ext>
            </a:extLst>
          </p:cNvPr>
          <p:cNvCxnSpPr/>
          <p:nvPr/>
        </p:nvCxnSpPr>
        <p:spPr>
          <a:xfrm>
            <a:off x="4139952" y="2492896"/>
            <a:ext cx="0" cy="3529012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xmlns="" id="{930B48D0-1FD7-4E11-8671-75C01231B54D}"/>
              </a:ext>
            </a:extLst>
          </p:cNvPr>
          <p:cNvCxnSpPr>
            <a:cxnSpLocks/>
          </p:cNvCxnSpPr>
          <p:nvPr/>
        </p:nvCxnSpPr>
        <p:spPr>
          <a:xfrm>
            <a:off x="395536" y="3068960"/>
            <a:ext cx="807085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74D57EE-750E-46B7-8267-45BDD4CB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Hochschule Bochum</a:t>
            </a:r>
            <a:endParaRPr lang="de-DE" dirty="0">
              <a:solidFill>
                <a:srgbClr val="F02E00"/>
              </a:solidFill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xmlns="" id="{E3547389-1FD1-4D29-A968-004BCA8331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solidFill>
                  <a:srgbClr val="E2001A"/>
                </a:solidFill>
              </a:rPr>
              <a:t>Fachbereich Elektrotechnik und Informatik</a:t>
            </a:r>
          </a:p>
        </p:txBody>
      </p:sp>
      <p:sp>
        <p:nvSpPr>
          <p:cNvPr id="23556" name="Rectangle 1027">
            <a:extLst>
              <a:ext uri="{FF2B5EF4-FFF2-40B4-BE49-F238E27FC236}">
                <a16:creationId xmlns:a16="http://schemas.microsoft.com/office/drawing/2014/main" xmlns="" id="{0840DA34-09F2-42F7-9750-356997866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640" y="1412776"/>
            <a:ext cx="8426450" cy="47371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Campus Bochum		              Campus Velbert/Heiligenhaus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endParaRPr lang="de-DE" altLang="de-DE" sz="400" dirty="0"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de-DE" sz="1600" b="1" dirty="0">
                <a:cs typeface="Arial" panose="020B0604020202020204" pitchFamily="34" charset="0"/>
              </a:rPr>
              <a:t>Bachelorstudiengänge		Bachelorstudiengänge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de-DE" altLang="de-DE" sz="1600" dirty="0">
                <a:cs typeface="Arial" panose="020B0604020202020204" pitchFamily="34" charset="0"/>
              </a:rPr>
              <a:t>Elektrotechnik (E)			Technische Informatik 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de-DE" sz="1600" dirty="0">
                <a:cs typeface="Arial" panose="020B0604020202020204" pitchFamily="34" charset="0"/>
              </a:rPr>
              <a:t>Informatik (I) + KIA Informatik		Mechatronik und Informationstechnologie 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de-DE" altLang="de-DE" sz="1600" dirty="0">
                <a:cs typeface="Arial" panose="020B0604020202020204" pitchFamily="34" charset="0"/>
              </a:rPr>
              <a:t>Nachhaltige Entwicklung (NE)		Mechatronik und Produktentwicklung 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de-DE" altLang="de-DE" sz="1600" dirty="0">
                <a:cs typeface="Arial" panose="020B0604020202020204" pitchFamily="34" charset="0"/>
              </a:rPr>
              <a:t>Wirtschaftsinformatik (</a:t>
            </a:r>
            <a:r>
              <a:rPr lang="de-DE" altLang="de-DE" sz="1600" dirty="0" err="1">
                <a:cs typeface="Arial" panose="020B0604020202020204" pitchFamily="34" charset="0"/>
              </a:rPr>
              <a:t>Winf</a:t>
            </a:r>
            <a:r>
              <a:rPr lang="de-DE" altLang="de-DE" sz="1600" dirty="0">
                <a:cs typeface="Arial" panose="020B0604020202020204" pitchFamily="34" charset="0"/>
              </a:rPr>
              <a:t>)		KIA Elektrotechnik (CVH + BO)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endParaRPr lang="de-DE" altLang="de-DE" sz="600" dirty="0"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de-DE" altLang="de-DE" sz="1400" i="1" dirty="0">
                <a:cs typeface="Arial" panose="020B0604020202020204" pitchFamily="34" charset="0"/>
              </a:rPr>
              <a:t>Wirtschaftsingenieurwesen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de-DE" altLang="de-DE" sz="1400" i="1" dirty="0">
                <a:cs typeface="Arial" panose="020B0604020202020204" pitchFamily="34" charset="0"/>
              </a:rPr>
              <a:t>Elektrotechnik (Wing) FB W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  <a:defRPr/>
            </a:pPr>
            <a:endParaRPr lang="de-DE" altLang="de-DE" sz="800" i="1" dirty="0"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de-DE" altLang="de-DE" sz="1400" i="1" dirty="0">
                <a:cs typeface="Arial" panose="020B0604020202020204" pitchFamily="34" charset="0"/>
              </a:rPr>
              <a:t>Mechatronik (X) FB M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de-DE" sz="1600" b="1" dirty="0">
                <a:cs typeface="Arial" panose="020B0604020202020204" pitchFamily="34" charset="0"/>
              </a:rPr>
              <a:t>Masterstudiengänge		Masterstudiengänge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de-DE" altLang="de-DE" sz="1600" dirty="0">
                <a:cs typeface="Arial" panose="020B0604020202020204" pitchFamily="34" charset="0"/>
              </a:rPr>
              <a:t>Elektrotechnik			Technische Informatik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de-DE" sz="1600" dirty="0">
                <a:cs typeface="Arial" panose="020B0604020202020204" pitchFamily="34" charset="0"/>
              </a:rPr>
              <a:t>Informatik 			Mechatronik und Produktentwicklung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de-DE" altLang="de-DE" sz="1600" dirty="0">
                <a:cs typeface="Arial" panose="020B0604020202020204" pitchFamily="34" charset="0"/>
              </a:rPr>
              <a:t>Nachhaltige Entwicklung 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de-DE" altLang="de-DE" sz="1600" dirty="0">
                <a:cs typeface="Arial" panose="020B0604020202020204" pitchFamily="34" charset="0"/>
              </a:rPr>
              <a:t>Angewandte Nachhaltigkeit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de-DE" altLang="de-DE" sz="1400" i="1" dirty="0">
                <a:cs typeface="Arial" panose="020B0604020202020204" pitchFamily="34" charset="0"/>
              </a:rPr>
              <a:t>Mechatronik FB M</a:t>
            </a:r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xmlns="" id="{14B1387C-87E3-4811-BEAC-69810B417345}"/>
              </a:ext>
            </a:extLst>
          </p:cNvPr>
          <p:cNvCxnSpPr>
            <a:cxnSpLocks/>
          </p:cNvCxnSpPr>
          <p:nvPr/>
        </p:nvCxnSpPr>
        <p:spPr>
          <a:xfrm>
            <a:off x="3779912" y="1412776"/>
            <a:ext cx="0" cy="4737100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xmlns="" id="{930B48D0-1FD7-4E11-8671-75C01231B54D}"/>
              </a:ext>
            </a:extLst>
          </p:cNvPr>
          <p:cNvCxnSpPr>
            <a:cxnSpLocks/>
          </p:cNvCxnSpPr>
          <p:nvPr/>
        </p:nvCxnSpPr>
        <p:spPr>
          <a:xfrm>
            <a:off x="395536" y="1772816"/>
            <a:ext cx="807085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74D57EE-750E-46B7-8267-45BDD4CB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Hochschule Bochum</a:t>
            </a:r>
            <a:endParaRPr lang="de-DE" dirty="0">
              <a:solidFill>
                <a:srgbClr val="F02E00"/>
              </a:solidFill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xmlns="" id="{060D2F97-CC1C-41EC-9A1C-1E2935846F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solidFill>
                  <a:srgbClr val="E2001A"/>
                </a:solidFill>
              </a:rPr>
              <a:t>Fachbereich Elektrotechnik und Informatik</a:t>
            </a:r>
          </a:p>
        </p:txBody>
      </p:sp>
      <p:sp>
        <p:nvSpPr>
          <p:cNvPr id="23556" name="Rectangle 1027">
            <a:extLst>
              <a:ext uri="{FF2B5EF4-FFF2-40B4-BE49-F238E27FC236}">
                <a16:creationId xmlns:a16="http://schemas.microsoft.com/office/drawing/2014/main" xmlns="" id="{0840DA34-09F2-42F7-9750-356997866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555750"/>
            <a:ext cx="8426450" cy="47371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de-DE" altLang="de-DE" sz="1800" b="1" dirty="0">
                <a:cs typeface="Arial" panose="020B0604020202020204" pitchFamily="34" charset="0"/>
              </a:rPr>
              <a:t>Wissenschaftliche Einrichtungen im FB E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de-DE" altLang="de-DE" sz="1800" b="1" dirty="0">
                <a:cs typeface="Arial" panose="020B0604020202020204" pitchFamily="34" charset="0"/>
              </a:rPr>
              <a:t>Campus </a:t>
            </a:r>
            <a:r>
              <a:rPr lang="de-DE" altLang="de-DE" sz="1800" b="1" dirty="0" smtClean="0">
                <a:cs typeface="Arial" panose="020B0604020202020204" pitchFamily="34" charset="0"/>
              </a:rPr>
              <a:t>Bochum</a:t>
            </a:r>
            <a:endParaRPr lang="de-DE" altLang="de-DE" sz="18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 </a:t>
            </a:r>
            <a:r>
              <a:rPr lang="de-DE" altLang="de-DE" sz="1700" dirty="0">
                <a:cs typeface="Arial" panose="020B0604020202020204" pitchFamily="34" charset="0"/>
              </a:rPr>
              <a:t>Institut für Elektromobilität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700" dirty="0">
                <a:cs typeface="Arial" panose="020B0604020202020204" pitchFamily="34" charset="0"/>
              </a:rPr>
              <a:t> Institut für Automatisierung und Industrie 4.0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700" dirty="0">
                <a:cs typeface="Arial" panose="020B0604020202020204" pitchFamily="34" charset="0"/>
              </a:rPr>
              <a:t> </a:t>
            </a:r>
            <a:r>
              <a:rPr lang="de-DE" sz="1700" dirty="0">
                <a:cs typeface="Arial" panose="020B0604020202020204" pitchFamily="34" charset="0"/>
              </a:rPr>
              <a:t>Communications </a:t>
            </a:r>
            <a:r>
              <a:rPr lang="de-DE" sz="1700" dirty="0" err="1">
                <a:cs typeface="Arial" panose="020B0604020202020204" pitchFamily="34" charset="0"/>
              </a:rPr>
              <a:t>and</a:t>
            </a:r>
            <a:r>
              <a:rPr lang="de-DE" sz="1700" dirty="0">
                <a:cs typeface="Arial" panose="020B0604020202020204" pitchFamily="34" charset="0"/>
              </a:rPr>
              <a:t> </a:t>
            </a:r>
            <a:r>
              <a:rPr lang="de-DE" sz="1700" dirty="0" err="1">
                <a:cs typeface="Arial" panose="020B0604020202020204" pitchFamily="34" charset="0"/>
              </a:rPr>
              <a:t>Electromagnetics</a:t>
            </a:r>
            <a:r>
              <a:rPr lang="de-DE" sz="1700" dirty="0">
                <a:cs typeface="Arial" panose="020B0604020202020204" pitchFamily="34" charset="0"/>
              </a:rPr>
              <a:t> </a:t>
            </a:r>
            <a:r>
              <a:rPr lang="de-DE" sz="1700" dirty="0" smtClean="0">
                <a:cs typeface="Arial" panose="020B0604020202020204" pitchFamily="34" charset="0"/>
              </a:rPr>
              <a:t>Institute</a:t>
            </a:r>
            <a:r>
              <a:rPr lang="de-DE" altLang="de-DE" sz="1700" dirty="0" smtClean="0"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700" dirty="0">
                <a:cs typeface="Arial" panose="020B0604020202020204" pitchFamily="34" charset="0"/>
              </a:rPr>
              <a:t> </a:t>
            </a:r>
            <a:r>
              <a:rPr lang="de-DE" altLang="de-DE" sz="1700" dirty="0" smtClean="0">
                <a:cs typeface="Arial" panose="020B0604020202020204" pitchFamily="34" charset="0"/>
              </a:rPr>
              <a:t>Institut </a:t>
            </a:r>
            <a:r>
              <a:rPr lang="de-DE" altLang="de-DE" sz="1700" dirty="0">
                <a:cs typeface="Arial" panose="020B0604020202020204" pitchFamily="34" charset="0"/>
              </a:rPr>
              <a:t>für Informatik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700" dirty="0">
                <a:cs typeface="Arial" panose="020B0604020202020204" pitchFamily="34" charset="0"/>
              </a:rPr>
              <a:t> Institut für Systemtechnik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700" dirty="0">
                <a:cs typeface="Arial" panose="020B0604020202020204" pitchFamily="34" charset="0"/>
              </a:rPr>
              <a:t> Institut für Mikrotechnische Bauelemente und Systeme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700" dirty="0">
                <a:cs typeface="Arial" panose="020B0604020202020204" pitchFamily="34" charset="0"/>
              </a:rPr>
              <a:t> Zentrales Elektronik-Labor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700" dirty="0">
                <a:cs typeface="Arial" panose="020B0604020202020204" pitchFamily="34" charset="0"/>
              </a:rPr>
              <a:t> Smart Factory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700" dirty="0">
                <a:cs typeface="Arial" panose="020B0604020202020204" pitchFamily="34" charset="0"/>
              </a:rPr>
              <a:t> Mechatronik-Zentrum NRW, FB E und FB M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700" dirty="0">
                <a:cs typeface="Arial" panose="020B0604020202020204" pitchFamily="34" charset="0"/>
              </a:rPr>
              <a:t> Lehr- und Forschungslabor Nachhaltige Entwicklung (</a:t>
            </a:r>
            <a:r>
              <a:rPr lang="de-DE" altLang="de-DE" sz="1700" dirty="0" err="1">
                <a:cs typeface="Arial" panose="020B0604020202020204" pitchFamily="34" charset="0"/>
              </a:rPr>
              <a:t>LaNE</a:t>
            </a:r>
            <a:r>
              <a:rPr lang="de-DE" altLang="de-DE" sz="1700" dirty="0">
                <a:cs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555750"/>
            <a:ext cx="3061840" cy="204394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74D57EE-750E-46B7-8267-45BDD4CB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Hochschule Bochum</a:t>
            </a:r>
            <a:endParaRPr lang="de-DE" dirty="0">
              <a:solidFill>
                <a:srgbClr val="F02E00"/>
              </a:solidFill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xmlns="" id="{C366752F-91E6-4C7B-85AF-A33DF5D07C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solidFill>
                  <a:srgbClr val="E2001A"/>
                </a:solidFill>
              </a:rPr>
              <a:t>Orientierung</a:t>
            </a:r>
          </a:p>
        </p:txBody>
      </p:sp>
      <p:sp>
        <p:nvSpPr>
          <p:cNvPr id="33796" name="Rectangle 1027">
            <a:extLst>
              <a:ext uri="{FF2B5EF4-FFF2-40B4-BE49-F238E27FC236}">
                <a16:creationId xmlns:a16="http://schemas.microsoft.com/office/drawing/2014/main" xmlns="" id="{AA76D32C-DE5B-48E4-9ED8-F228567D7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052888"/>
            <a:ext cx="8426450" cy="22399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lang="de-DE" altLang="de-DE" sz="1800" dirty="0">
                <a:cs typeface="Arial" panose="020B0604020202020204" pitchFamily="34" charset="0"/>
              </a:rPr>
              <a:t>Gebäude B:	Hörsäle H5, H8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lang="de-DE" altLang="de-DE" sz="1800" dirty="0">
                <a:cs typeface="Arial" panose="020B0604020202020204" pitchFamily="34" charset="0"/>
              </a:rPr>
              <a:t>Gebäude C:	Dekanat C0-19/20/21, 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lang="de-DE" altLang="de-DE" sz="1800" dirty="0">
                <a:cs typeface="Arial" panose="020B0604020202020204" pitchFamily="34" charset="0"/>
              </a:rPr>
              <a:t>		Rechnerpool C0-06/07/08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lang="de-DE" altLang="de-DE" sz="1800" dirty="0">
                <a:cs typeface="Arial" panose="020B0604020202020204" pitchFamily="34" charset="0"/>
              </a:rPr>
              <a:t>		Institute/Seminarräume/Büros C4 bis C7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lang="de-DE" altLang="de-DE" sz="1800" dirty="0">
                <a:cs typeface="Arial" panose="020B0604020202020204" pitchFamily="34" charset="0"/>
              </a:rPr>
              <a:t>Gebäude D:	Institute D1-12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lang="de-DE" altLang="de-DE" sz="1800" dirty="0">
                <a:cs typeface="Arial" panose="020B0604020202020204" pitchFamily="34" charset="0"/>
              </a:rPr>
              <a:t>		Institute/</a:t>
            </a:r>
            <a:r>
              <a:rPr lang="de-DE" altLang="de-DE" sz="1800" dirty="0" err="1">
                <a:cs typeface="Arial" panose="020B0604020202020204" pitchFamily="34" charset="0"/>
              </a:rPr>
              <a:t>LaNE</a:t>
            </a:r>
            <a:r>
              <a:rPr lang="de-DE" altLang="de-DE" sz="1800" dirty="0">
                <a:cs typeface="Arial" panose="020B0604020202020204" pitchFamily="34" charset="0"/>
              </a:rPr>
              <a:t>/Seminarräume/Büros D3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pic>
        <p:nvPicPr>
          <p:cNvPr id="33797" name="Picture 25" descr="luftbild480">
            <a:extLst>
              <a:ext uri="{FF2B5EF4-FFF2-40B4-BE49-F238E27FC236}">
                <a16:creationId xmlns:a16="http://schemas.microsoft.com/office/drawing/2014/main" xmlns="" id="{6F882959-19C1-4F41-BCF2-D3EC665FC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70038"/>
            <a:ext cx="457200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5580112" y="1570038"/>
            <a:ext cx="2922204" cy="230832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1800" dirty="0" err="1">
                <a:latin typeface="+mn-lt"/>
              </a:rPr>
              <a:t>Raumcode</a:t>
            </a:r>
            <a:r>
              <a:rPr lang="de-DE" sz="1800" dirty="0">
                <a:latin typeface="+mn-lt"/>
              </a:rPr>
              <a:t>: XY - Z</a:t>
            </a:r>
          </a:p>
          <a:p>
            <a:r>
              <a:rPr lang="de-DE" sz="1800" dirty="0">
                <a:latin typeface="+mn-lt"/>
              </a:rPr>
              <a:t>X = Gebäude </a:t>
            </a:r>
          </a:p>
          <a:p>
            <a:r>
              <a:rPr lang="de-DE" sz="1800" dirty="0">
                <a:latin typeface="+mn-lt"/>
              </a:rPr>
              <a:t>Y = Etage</a:t>
            </a:r>
          </a:p>
          <a:p>
            <a:r>
              <a:rPr lang="de-DE" sz="1800" dirty="0">
                <a:latin typeface="+mn-lt"/>
              </a:rPr>
              <a:t>Z = Raum</a:t>
            </a:r>
          </a:p>
          <a:p>
            <a:endParaRPr lang="de-DE" sz="1800" dirty="0">
              <a:latin typeface="+mn-lt"/>
            </a:endParaRPr>
          </a:p>
          <a:p>
            <a:r>
              <a:rPr lang="de-DE" sz="1800" dirty="0">
                <a:latin typeface="+mn-lt"/>
              </a:rPr>
              <a:t>Bsp. </a:t>
            </a:r>
            <a:r>
              <a:rPr lang="de-DE" sz="1800" dirty="0" err="1">
                <a:latin typeface="+mn-lt"/>
              </a:rPr>
              <a:t>Prüfungsauschuss</a:t>
            </a:r>
            <a:r>
              <a:rPr lang="de-DE" sz="1800" dirty="0">
                <a:latin typeface="+mn-lt"/>
              </a:rPr>
              <a:t>-vorsitzender Prof. Ritschel</a:t>
            </a:r>
          </a:p>
          <a:p>
            <a:r>
              <a:rPr lang="de-DE" sz="1800" dirty="0">
                <a:latin typeface="+mn-lt"/>
              </a:rPr>
              <a:t>C4-23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74D57EE-750E-46B7-8267-45BDD4CB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Hochschule Bochum</a:t>
            </a:r>
            <a:endParaRPr lang="de-DE" dirty="0">
              <a:solidFill>
                <a:srgbClr val="F02E00"/>
              </a:solidFill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xmlns="" id="{6140024B-CC27-4550-8105-16CE15B46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solidFill>
                  <a:srgbClr val="E2001A"/>
                </a:solidFill>
              </a:rPr>
              <a:t>Websites</a:t>
            </a:r>
          </a:p>
        </p:txBody>
      </p:sp>
      <p:sp>
        <p:nvSpPr>
          <p:cNvPr id="23556" name="Rectangle 1027">
            <a:extLst>
              <a:ext uri="{FF2B5EF4-FFF2-40B4-BE49-F238E27FC236}">
                <a16:creationId xmlns:a16="http://schemas.microsoft.com/office/drawing/2014/main" xmlns="" id="{0840DA34-09F2-42F7-9750-356997866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1968500"/>
            <a:ext cx="8426450" cy="42688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de-DE" sz="1800" b="1" dirty="0">
                <a:cs typeface="Arial" panose="020B0604020202020204" pitchFamily="34" charset="0"/>
              </a:rPr>
              <a:t>Zentrale Informationsquelle: Website der Hochschule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de-DE" sz="1800" b="1" dirty="0">
                <a:cs typeface="Arial" panose="020B0604020202020204" pitchFamily="34" charset="0"/>
                <a:hlinkClick r:id="rId3"/>
              </a:rPr>
              <a:t>www.hochschule-bochum.de</a:t>
            </a:r>
            <a:r>
              <a:rPr lang="de-DE" altLang="de-DE" sz="1800" b="1" dirty="0">
                <a:cs typeface="Arial" panose="020B0604020202020204" pitchFamily="34" charset="0"/>
              </a:rPr>
              <a:t>, </a:t>
            </a:r>
            <a:r>
              <a:rPr lang="de-DE" altLang="de-DE" sz="1800" dirty="0">
                <a:cs typeface="Arial" panose="020B0604020202020204" pitchFamily="34" charset="0"/>
              </a:rPr>
              <a:t>z.B.: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 Funktionen und Einrichtungen der Hochschule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 Ansprechpartner*innen in der Hochschule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800" dirty="0"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de-DE" sz="1800" b="1" dirty="0">
                <a:cs typeface="Arial" panose="020B0604020202020204" pitchFamily="34" charset="0"/>
              </a:rPr>
              <a:t>Website des Fachbereichs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de-DE" sz="1800" b="1" dirty="0">
                <a:cs typeface="Arial" panose="020B0604020202020204" pitchFamily="34" charset="0"/>
                <a:hlinkClick r:id="rId4"/>
              </a:rPr>
              <a:t>www.hochschule-bochum.de/fbe</a:t>
            </a:r>
            <a:r>
              <a:rPr lang="de-DE" altLang="de-DE" sz="1800" b="1" dirty="0">
                <a:cs typeface="Arial" panose="020B0604020202020204" pitchFamily="34" charset="0"/>
              </a:rPr>
              <a:t>, </a:t>
            </a:r>
            <a:r>
              <a:rPr lang="de-DE" altLang="de-DE" sz="1800" dirty="0">
                <a:cs typeface="Arial" panose="020B0604020202020204" pitchFamily="34" charset="0"/>
              </a:rPr>
              <a:t>z.B.: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 Funktionen und Einrichtungen des Fachbereichs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 Ansprechpartner*innen im Fachbereich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 Prüfungstermine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 Praktika-Anmeldung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3" name="AutoShape 4" descr="Bildergebnis für websit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566503"/>
            <a:ext cx="2808312" cy="157846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74D57EE-750E-46B7-8267-45BDD4CB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Hochschule Bochum</a:t>
            </a:r>
            <a:endParaRPr lang="de-DE" dirty="0">
              <a:solidFill>
                <a:srgbClr val="F02E00"/>
              </a:solidFill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xmlns="" id="{6140024B-CC27-4550-8105-16CE15B46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solidFill>
                  <a:srgbClr val="E2001A"/>
                </a:solidFill>
              </a:rPr>
              <a:t>Wichtige Links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67544" y="1628800"/>
            <a:ext cx="842493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latin typeface="+mj-lt"/>
              </a:rPr>
              <a:t>Die wichtigste Website für Ihr Studium:</a:t>
            </a:r>
          </a:p>
          <a:p>
            <a:pPr algn="ctr"/>
            <a:r>
              <a:rPr lang="de-DE" b="1" dirty="0">
                <a:latin typeface="+mj-lt"/>
                <a:hlinkClick r:id="rId3"/>
              </a:rPr>
              <a:t>https://www.hochschule-bochum.de/fbe/studieren-im-fachbereich/fuer-studierende/</a:t>
            </a:r>
            <a:endParaRPr lang="de-DE" b="1" dirty="0">
              <a:latin typeface="+mj-lt"/>
            </a:endParaRPr>
          </a:p>
          <a:p>
            <a:r>
              <a:rPr lang="de-DE" sz="1800" dirty="0">
                <a:latin typeface="+mj-lt"/>
              </a:rPr>
              <a:t>Dort finden Sie die Links zu allen wichtige Dokumenten und Tools, u.a.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>
                <a:latin typeface="+mj-lt"/>
              </a:rPr>
              <a:t>MeineBO</a:t>
            </a:r>
            <a:r>
              <a:rPr lang="de-DE" sz="1600" dirty="0">
                <a:latin typeface="+mj-lt"/>
              </a:rPr>
              <a:t>: Zugangsbeschränkter Dienst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Stundenplan: </a:t>
            </a:r>
            <a:r>
              <a:rPr lang="de-DE" sz="1600" dirty="0" err="1">
                <a:latin typeface="+mj-lt"/>
              </a:rPr>
              <a:t>CampusInfoSystem</a:t>
            </a:r>
            <a:r>
              <a:rPr lang="de-DE" sz="1600" dirty="0">
                <a:latin typeface="+mj-lt"/>
              </a:rPr>
              <a:t> (CIS)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>
                <a:latin typeface="+mj-lt"/>
              </a:rPr>
              <a:t>Moodle</a:t>
            </a:r>
            <a:r>
              <a:rPr lang="de-DE" sz="1600" dirty="0">
                <a:latin typeface="+mj-lt"/>
              </a:rPr>
              <a:t>: </a:t>
            </a:r>
            <a:r>
              <a:rPr lang="de-DE" sz="1600" dirty="0" smtClean="0">
                <a:latin typeface="+mj-lt"/>
              </a:rPr>
              <a:t>Lernplattform</a:t>
            </a:r>
          </a:p>
          <a:p>
            <a:r>
              <a:rPr lang="de-DE" sz="1600" dirty="0">
                <a:latin typeface="+mj-lt"/>
              </a:rPr>
              <a:t>	</a:t>
            </a:r>
            <a:r>
              <a:rPr lang="de-DE" sz="1600" dirty="0" smtClean="0">
                <a:latin typeface="+mj-lt"/>
              </a:rPr>
              <a:t>Schwarzes Brett: </a:t>
            </a:r>
            <a:r>
              <a:rPr lang="de-DE" sz="1600" b="1" i="1" dirty="0" smtClean="0">
                <a:latin typeface="+mj-lt"/>
              </a:rPr>
              <a:t>Erstsemester FB E WS21/22</a:t>
            </a:r>
            <a:endParaRPr lang="de-DE" sz="1600" b="1" i="1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Pinnwand: </a:t>
            </a:r>
            <a:r>
              <a:rPr lang="de-DE" sz="1600" dirty="0" smtClean="0">
                <a:latin typeface="+mj-lt"/>
              </a:rPr>
              <a:t>Informationen</a:t>
            </a:r>
            <a:endParaRPr lang="de-DE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>
                <a:latin typeface="+mj-lt"/>
              </a:rPr>
              <a:t>Studiengangsordnung</a:t>
            </a:r>
            <a:r>
              <a:rPr lang="de-DE" sz="1600" dirty="0">
                <a:latin typeface="+mj-lt"/>
              </a:rPr>
              <a:t> und Modulhandbuch Ihres Studiengangs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Prüfungstermine: Studienbüros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Prüfungsanmeldung und Notenspiegel: Selbstbedienungsfunktion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Praktikumsanmeldung: </a:t>
            </a:r>
            <a:r>
              <a:rPr lang="de-DE" sz="1600" dirty="0" err="1">
                <a:latin typeface="+mj-lt"/>
              </a:rPr>
              <a:t>PraktOrg</a:t>
            </a:r>
            <a:endParaRPr lang="de-DE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>
                <a:latin typeface="+mj-lt"/>
              </a:rPr>
              <a:t>Wlan</a:t>
            </a:r>
            <a:r>
              <a:rPr lang="de-DE" sz="1600" dirty="0">
                <a:latin typeface="+mj-lt"/>
              </a:rPr>
              <a:t>: </a:t>
            </a:r>
            <a:r>
              <a:rPr lang="de-DE" sz="1600" dirty="0" err="1">
                <a:latin typeface="+mj-lt"/>
              </a:rPr>
              <a:t>Eduroam</a:t>
            </a:r>
            <a:endParaRPr lang="de-DE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>
                <a:latin typeface="+mj-lt"/>
              </a:rPr>
              <a:t>Sciebo</a:t>
            </a:r>
            <a:r>
              <a:rPr lang="de-DE" sz="1600" dirty="0">
                <a:latin typeface="+mj-lt"/>
              </a:rPr>
              <a:t>: Persönliche Cloud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latin typeface="+mj-lt"/>
              </a:rPr>
              <a:t>E-Mail: </a:t>
            </a:r>
            <a:r>
              <a:rPr lang="de-DE" altLang="de-DE" sz="1600" dirty="0">
                <a:latin typeface="+mj-lt"/>
              </a:rPr>
              <a:t>Oracle </a:t>
            </a:r>
            <a:r>
              <a:rPr lang="de-DE" altLang="de-DE" sz="1600" dirty="0" err="1">
                <a:latin typeface="+mj-lt"/>
              </a:rPr>
              <a:t>Convergence</a:t>
            </a:r>
            <a:endParaRPr lang="de-DE" altLang="de-DE" sz="16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sz="1600" dirty="0">
                <a:latin typeface="+mj-lt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8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18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4264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74D57EE-750E-46B7-8267-45BDD4CB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Hochschule Bochum</a:t>
            </a:r>
            <a:endParaRPr lang="de-DE" dirty="0">
              <a:solidFill>
                <a:srgbClr val="F02E00"/>
              </a:solidFill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xmlns="" id="{6140024B-CC27-4550-8105-16CE15B46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solidFill>
                  <a:srgbClr val="E2001A"/>
                </a:solidFill>
              </a:rPr>
              <a:t>Ansprechpartner*innen</a:t>
            </a:r>
          </a:p>
        </p:txBody>
      </p:sp>
      <p:sp>
        <p:nvSpPr>
          <p:cNvPr id="23556" name="Rectangle 1027">
            <a:extLst>
              <a:ext uri="{FF2B5EF4-FFF2-40B4-BE49-F238E27FC236}">
                <a16:creationId xmlns:a16="http://schemas.microsoft.com/office/drawing/2014/main" xmlns="" id="{0840DA34-09F2-42F7-9750-356997866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1677988"/>
            <a:ext cx="8426450" cy="47371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914400" lvl="2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800" dirty="0">
              <a:cs typeface="Arial" panose="020B0604020202020204" pitchFamily="34" charset="0"/>
            </a:endParaRPr>
          </a:p>
          <a:p>
            <a:pPr marL="914400" lvl="2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800" dirty="0">
              <a:cs typeface="Arial" panose="020B0604020202020204" pitchFamily="34" charset="0"/>
            </a:endParaRPr>
          </a:p>
          <a:p>
            <a:pPr marL="914400" lvl="2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800" dirty="0">
              <a:cs typeface="Arial" panose="020B0604020202020204" pitchFamily="34" charset="0"/>
            </a:endParaRPr>
          </a:p>
          <a:p>
            <a:pPr marL="914400" lvl="2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800" dirty="0">
              <a:cs typeface="Arial" panose="020B0604020202020204" pitchFamily="34" charset="0"/>
            </a:endParaRPr>
          </a:p>
          <a:p>
            <a:pPr marL="914400" lvl="2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de-DE" sz="1800" dirty="0"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de-DE" sz="1800" b="1" dirty="0">
                <a:cs typeface="Arial" panose="020B0604020202020204" pitchFamily="34" charset="0"/>
              </a:rPr>
              <a:t>Fragen zum Studium: Studienfachberater*innen/</a:t>
            </a:r>
            <a:r>
              <a:rPr lang="de-DE" altLang="de-DE" sz="1800" b="1" dirty="0" err="1">
                <a:cs typeface="Arial" panose="020B0604020202020204" pitchFamily="34" charset="0"/>
              </a:rPr>
              <a:t>Studiengangskoordination</a:t>
            </a:r>
            <a:endParaRPr lang="de-DE" altLang="de-DE" sz="1800" b="1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Elektrotechnik: </a:t>
            </a: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Prof. Dr. Johannes </a:t>
            </a:r>
            <a:r>
              <a:rPr lang="de-DE" altLang="de-DE" sz="1800" u="sng" dirty="0" err="1">
                <a:solidFill>
                  <a:srgbClr val="C00000"/>
                </a:solidFill>
                <a:cs typeface="Arial" panose="020B0604020202020204" pitchFamily="34" charset="0"/>
              </a:rPr>
              <a:t>Zacheja</a:t>
            </a:r>
            <a:r>
              <a:rPr lang="de-DE" altLang="de-DE" sz="1800" dirty="0">
                <a:cs typeface="Arial" panose="020B0604020202020204" pitchFamily="34" charset="0"/>
              </a:rPr>
              <a:t>, C6-21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Informatik (Bachelor): </a:t>
            </a: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Prof. Dr. Henrik Blunck</a:t>
            </a:r>
            <a:r>
              <a:rPr lang="de-DE" altLang="de-DE" sz="1800" dirty="0">
                <a:cs typeface="Arial" panose="020B0604020202020204" pitchFamily="34" charset="0"/>
              </a:rPr>
              <a:t>, C5-17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Informatik (Master): </a:t>
            </a: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Prof. Dr. Rainer Lütticke</a:t>
            </a:r>
            <a:r>
              <a:rPr lang="de-DE" altLang="de-DE" sz="1800" dirty="0">
                <a:cs typeface="Arial" panose="020B0604020202020204" pitchFamily="34" charset="0"/>
              </a:rPr>
              <a:t>, C5-21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Wirtschaftsingenieurwesen/Wirtschaftsinformatik: </a:t>
            </a: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Frau Heidemarie </a:t>
            </a:r>
            <a:r>
              <a:rPr lang="de-DE" altLang="de-DE" sz="1800" u="sng" dirty="0" err="1">
                <a:solidFill>
                  <a:srgbClr val="C00000"/>
                </a:solidFill>
                <a:cs typeface="Arial" panose="020B0604020202020204" pitchFamily="34" charset="0"/>
              </a:rPr>
              <a:t>Türksch</a:t>
            </a:r>
            <a:r>
              <a:rPr lang="de-DE" altLang="de-DE" sz="1800" dirty="0">
                <a:cs typeface="Arial" panose="020B0604020202020204" pitchFamily="34" charset="0"/>
              </a:rPr>
              <a:t>, AW 1-38a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de-DE" sz="1800" dirty="0">
                <a:cs typeface="Arial" panose="020B0604020202020204" pitchFamily="34" charset="0"/>
              </a:rPr>
              <a:t>Nachhaltige Entwicklung: </a:t>
            </a: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Herr Stephan Wallaschkowski</a:t>
            </a:r>
            <a:r>
              <a:rPr lang="de-DE" altLang="de-DE" sz="1800" dirty="0">
                <a:cs typeface="Arial" panose="020B0604020202020204" pitchFamily="34" charset="0"/>
              </a:rPr>
              <a:t>, </a:t>
            </a:r>
            <a:r>
              <a:rPr lang="de-DE" altLang="de-DE" sz="1800" u="sng" dirty="0">
                <a:solidFill>
                  <a:srgbClr val="C00000"/>
                </a:solidFill>
                <a:cs typeface="Arial" panose="020B0604020202020204" pitchFamily="34" charset="0"/>
              </a:rPr>
              <a:t>Frau Lisa Kränke</a:t>
            </a:r>
            <a:r>
              <a:rPr lang="de-DE" altLang="de-DE" sz="1800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de-DE" sz="1800" dirty="0"/>
              <a:t>D3-26</a:t>
            </a: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endParaRPr lang="de-DE" altLang="de-DE" sz="18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520" y="1677988"/>
            <a:ext cx="3815705" cy="166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883450"/>
      </p:ext>
    </p:extLst>
  </p:cSld>
  <p:clrMapOvr>
    <a:masterClrMapping/>
  </p:clrMapOvr>
</p:sld>
</file>

<file path=ppt/theme/theme1.xml><?xml version="1.0" encoding="utf-8"?>
<a:theme xmlns:a="http://schemas.openxmlformats.org/drawingml/2006/main" name="1_Standarddesign">
  <a:themeElements>
    <a:clrScheme name="Phoeb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467</Words>
  <Application>Microsoft Office PowerPoint</Application>
  <PresentationFormat>Bildschirmpräsentation (4:3)</PresentationFormat>
  <Paragraphs>186</Paragraphs>
  <Slides>14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BO Regular</vt:lpstr>
      <vt:lpstr>Times New Roman</vt:lpstr>
      <vt:lpstr>1_Standarddesign</vt:lpstr>
      <vt:lpstr>PowerPoint-Präsentation</vt:lpstr>
      <vt:lpstr>Es begrüßen Sie…</vt:lpstr>
      <vt:lpstr>Fachbereich Elektrotechnik und Informatik</vt:lpstr>
      <vt:lpstr>Fachbereich Elektrotechnik und Informatik</vt:lpstr>
      <vt:lpstr>Fachbereich Elektrotechnik und Informatik</vt:lpstr>
      <vt:lpstr>Orientierung</vt:lpstr>
      <vt:lpstr>Websites</vt:lpstr>
      <vt:lpstr>Wichtige Links</vt:lpstr>
      <vt:lpstr>Ansprechpartner*innen</vt:lpstr>
      <vt:lpstr>Ansprechpartner*innen</vt:lpstr>
      <vt:lpstr>Ansprechpartner*innen</vt:lpstr>
      <vt:lpstr>Kommunikation</vt:lpstr>
      <vt:lpstr>Gemeinsam gegen Corona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Dohms</dc:creator>
  <cp:lastModifiedBy>Microsoft-Konto</cp:lastModifiedBy>
  <cp:revision>196</cp:revision>
  <cp:lastPrinted>2021-09-22T10:49:29Z</cp:lastPrinted>
  <dcterms:created xsi:type="dcterms:W3CDTF">2010-03-13T09:25:33Z</dcterms:created>
  <dcterms:modified xsi:type="dcterms:W3CDTF">2021-09-28T11:06:50Z</dcterms:modified>
</cp:coreProperties>
</file>