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8" r:id="rId4"/>
    <p:sldId id="261" r:id="rId5"/>
    <p:sldId id="260" r:id="rId6"/>
    <p:sldId id="263" r:id="rId7"/>
    <p:sldId id="262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9553ED-1713-ED9C-A125-89225D5CC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857E6C8-F961-955B-D5BE-955834D664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4BA032D-74D5-9266-39B6-3323192AB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2BDB-2B38-400E-A842-7B50E13E68B1}" type="datetimeFigureOut">
              <a:rPr lang="de-DE" smtClean="0"/>
              <a:t>07.02.24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D4E7F8-61EB-84A4-1FD4-FA03A2F2A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BE3346-7A72-6EA6-E2C2-2646617B7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C7AB5-15DF-4C84-8D39-3B872C0288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9330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151E94-5506-746D-D345-56A6DAE58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9EDDE28-0DBF-7D82-5F81-9285A28A8F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F6F0E14-AC90-24C1-1B12-75E95147C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2BDB-2B38-400E-A842-7B50E13E68B1}" type="datetimeFigureOut">
              <a:rPr lang="de-DE" smtClean="0"/>
              <a:t>07.02.24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A567E8-CC9A-AEA4-BBF8-A4F9C92B5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5E4360-B424-F4E6-1CB8-91C936F32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C7AB5-15DF-4C84-8D39-3B872C0288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834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A2B53C9-44C1-8A77-F6CA-A135BAC5A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FAFFFF1-6ACD-5CB5-D9BF-F9C0E68038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13A340-A1A6-4A76-2166-285D85AD6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2BDB-2B38-400E-A842-7B50E13E68B1}" type="datetimeFigureOut">
              <a:rPr lang="de-DE" smtClean="0"/>
              <a:t>07.02.24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B14AE1E-7F97-526E-A70E-0DA9488C5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21B3AC6-3BA4-69E8-BF03-65A46A12D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C7AB5-15DF-4C84-8D39-3B872C0288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4972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F34B4C-4070-F42E-0878-9B4FB27F4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6A2CF8-103A-5E55-2581-76BED7FA9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6A908F-9701-4FD1-BEEC-F58E5432D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2BDB-2B38-400E-A842-7B50E13E68B1}" type="datetimeFigureOut">
              <a:rPr lang="de-DE" smtClean="0"/>
              <a:t>07.02.24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7769D5-C700-82CF-B1F4-E39BF981B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B99F73-5658-FF71-1A33-5EBD24459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C7AB5-15DF-4C84-8D39-3B872C0288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1471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16D90-9FFA-7003-4D9F-F18ED1369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D0431E9-2DED-78A1-CC53-489A8DA24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AF9861-CEF6-BB67-2614-2668CC308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2BDB-2B38-400E-A842-7B50E13E68B1}" type="datetimeFigureOut">
              <a:rPr lang="de-DE" smtClean="0"/>
              <a:t>07.02.24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FD83443-9BC7-CBE4-D122-9C29F2C46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029192-E885-CBDE-8E23-EC977F9FD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C7AB5-15DF-4C84-8D39-3B872C0288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7264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E8FA02-17E2-918A-CBB2-0448FEEAB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943EC1-00E2-1675-2870-035B2018D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34B8A79-4B8F-6AE4-04E0-9CC94B959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B48594D-99E5-93CB-F380-FB982BD14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2BDB-2B38-400E-A842-7B50E13E68B1}" type="datetimeFigureOut">
              <a:rPr lang="de-DE" smtClean="0"/>
              <a:t>07.02.24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610585F-8FB0-A15A-5448-30BB24103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30F1D8F-D8CB-11CE-CCF9-EF310AC0C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C7AB5-15DF-4C84-8D39-3B872C0288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9661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3F289D-44DB-091A-5D45-DD4013FF3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91B19DF-8488-B0E6-E732-98BDE1806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9AFEBDA-AEA6-AB75-A4FF-A840CE6BA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B1E1C72-D53A-1A6A-F059-D284F0C334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53213CB-F191-60C0-935C-31B79E00AA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D168947-F171-830D-FAAA-B56D036A3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2BDB-2B38-400E-A842-7B50E13E68B1}" type="datetimeFigureOut">
              <a:rPr lang="de-DE" smtClean="0"/>
              <a:t>07.02.24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F19097A-AA18-2679-E353-2C8D7F73A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089B435-B7A1-AF09-9E9B-2ED6AE208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C7AB5-15DF-4C84-8D39-3B872C0288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3630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FA9405-20F5-7FCC-0296-DC42C4D59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59A6010-E9C5-0B04-14B0-4E94D10A7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2BDB-2B38-400E-A842-7B50E13E68B1}" type="datetimeFigureOut">
              <a:rPr lang="de-DE" smtClean="0"/>
              <a:t>07.02.24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C633172-8BF5-0A57-56D9-3CD904EF8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2AF4541-E676-2959-0130-ABE125B1D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C7AB5-15DF-4C84-8D39-3B872C0288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3697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EB10B90-D988-6685-75D9-240A37182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2BDB-2B38-400E-A842-7B50E13E68B1}" type="datetimeFigureOut">
              <a:rPr lang="de-DE" smtClean="0"/>
              <a:t>07.02.24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A1CA9C4-3F9A-11EF-EA57-CA31E4014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490FE8-E263-F07B-8C5E-5CFA93C06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C7AB5-15DF-4C84-8D39-3B872C0288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9019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4CB5BE-0A28-9A02-6617-9964D349C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23B9C0-B53B-38AC-E486-E17593062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F4BFA5A-8B67-2643-8AFB-5A44E18F2C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A0C9ACC-2771-2FB8-BDE1-10F60855F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2BDB-2B38-400E-A842-7B50E13E68B1}" type="datetimeFigureOut">
              <a:rPr lang="de-DE" smtClean="0"/>
              <a:t>07.02.24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E300708-5215-6885-B90D-6924A9DFF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715C7A0-DC4E-DC29-33DD-819EE46F3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C7AB5-15DF-4C84-8D39-3B872C0288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1239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FC0CD-EE36-97A7-9662-DADB18C70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39F7D67-4133-60CB-6D87-0EF4435D6C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CB2B636-F7B5-6831-B355-B6F6B9C29D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FF399B7-381C-6BA3-EA69-FD0E3304A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2BDB-2B38-400E-A842-7B50E13E68B1}" type="datetimeFigureOut">
              <a:rPr lang="de-DE" smtClean="0"/>
              <a:t>07.02.24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B185FE3-9686-B459-A16E-0E0BB6379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0E791C-EFEB-0BE2-D528-1A4488FBE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C7AB5-15DF-4C84-8D39-3B872C0288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9102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C17AE2E-0A1C-8D64-36AE-019BC6452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B24802C-35E2-2BE3-79CD-174FB1EF0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9B25E8-D00F-0E33-0C18-D4DC181847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42BDB-2B38-400E-A842-7B50E13E68B1}" type="datetimeFigureOut">
              <a:rPr lang="de-DE" smtClean="0"/>
              <a:t>07.02.24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C5B0C1-035D-30C0-8287-1CEE1CA8F2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A704F0-9DB0-939F-09D0-41347231B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C7AB5-15DF-4C84-8D39-3B872C0288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573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em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emf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46CA7-5DFD-DD65-F893-78EADC71E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C5FD1E4B-8890-1E66-9AE5-081AE652900E}"/>
              </a:ext>
            </a:extLst>
          </p:cNvPr>
          <p:cNvSpPr txBox="1"/>
          <p:nvPr/>
        </p:nvSpPr>
        <p:spPr>
          <a:xfrm>
            <a:off x="776963" y="336331"/>
            <a:ext cx="1078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Bilder für </a:t>
            </a:r>
            <a:r>
              <a:rPr lang="de-DE" sz="2800" b="1" dirty="0" err="1"/>
              <a:t>Moodle</a:t>
            </a:r>
            <a:r>
              <a:rPr lang="de-DE" sz="2800" b="1" dirty="0"/>
              <a:t>-Kurselemente  vorbereiten und nutzen: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E0438C9-5E21-1B99-81B2-1C5C3ECCDA46}"/>
              </a:ext>
            </a:extLst>
          </p:cNvPr>
          <p:cNvSpPr txBox="1"/>
          <p:nvPr/>
        </p:nvSpPr>
        <p:spPr>
          <a:xfrm>
            <a:off x="1177159" y="1177159"/>
            <a:ext cx="101740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Zur ansprechenden Gestaltung des Kurslayouts können auf einfache Weise Bilder oder Icons genutzt werden. Um die Kachelnavigation grafisch anzureichern können entweder die in </a:t>
            </a:r>
            <a:r>
              <a:rPr lang="de-DE" dirty="0" err="1"/>
              <a:t>Moodle</a:t>
            </a:r>
            <a:r>
              <a:rPr lang="de-DE" dirty="0"/>
              <a:t> vorintegrierten Icons genutzt oder es kann eigenes Bildmaterial hochgeladen werden Gehen Sie dazu wie folgt vor: </a:t>
            </a:r>
          </a:p>
          <a:p>
            <a:endParaRPr lang="de-DE" dirty="0"/>
          </a:p>
          <a:p>
            <a:r>
              <a:rPr lang="de-DE" dirty="0"/>
              <a:t> </a:t>
            </a:r>
          </a:p>
        </p:txBody>
      </p:sp>
      <p:pic>
        <p:nvPicPr>
          <p:cNvPr id="21" name="Grafik 20" descr="Ein Bild, das Text, Screenshot, Schrift, Reihe enthält.&#10;&#10;Automatisch generierte Beschreibung">
            <a:extLst>
              <a:ext uri="{FF2B5EF4-FFF2-40B4-BE49-F238E27FC236}">
                <a16:creationId xmlns:a16="http://schemas.microsoft.com/office/drawing/2014/main" id="{8D120F69-220C-31CD-C474-54F1E0D63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53" y="4645009"/>
            <a:ext cx="5524212" cy="1844670"/>
          </a:xfrm>
          <a:prstGeom prst="rect">
            <a:avLst/>
          </a:prstGeom>
        </p:spPr>
      </p:pic>
      <p:pic>
        <p:nvPicPr>
          <p:cNvPr id="23" name="Grafik 22" descr="Ein Bild, das Text, Screenshot, Schrift, Zahl enthält.&#10;&#10;Automatisch generierte Beschreibung">
            <a:extLst>
              <a:ext uri="{FF2B5EF4-FFF2-40B4-BE49-F238E27FC236}">
                <a16:creationId xmlns:a16="http://schemas.microsoft.com/office/drawing/2014/main" id="{52EA3660-DBFB-F464-3818-C7F67A9CE6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28" y="2231294"/>
            <a:ext cx="5255172" cy="228191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239839C-6F34-3523-F1A4-B5876130980C}"/>
              </a:ext>
            </a:extLst>
          </p:cNvPr>
          <p:cNvSpPr txBox="1"/>
          <p:nvPr/>
        </p:nvSpPr>
        <p:spPr>
          <a:xfrm>
            <a:off x="6705600" y="2764221"/>
            <a:ext cx="4855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Wählen Sie im Bearbeitungsmodus die Option „Kachel bearbeiten“ aus.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EADA252-5028-C782-C4C5-DDB3EDF9E4D1}"/>
              </a:ext>
            </a:extLst>
          </p:cNvPr>
          <p:cNvSpPr txBox="1"/>
          <p:nvPr/>
        </p:nvSpPr>
        <p:spPr>
          <a:xfrm>
            <a:off x="6936828" y="5219176"/>
            <a:ext cx="4414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Scrollen Sie nach unten und wählen Sie die Option „Neues Icon oder Hintergrundfoto auswählen“.</a:t>
            </a:r>
          </a:p>
        </p:txBody>
      </p:sp>
    </p:spTree>
    <p:extLst>
      <p:ext uri="{BB962C8B-B14F-4D97-AF65-F5344CB8AC3E}">
        <p14:creationId xmlns:p14="http://schemas.microsoft.com/office/powerpoint/2010/main" val="2124566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4D8281E1-D977-2B39-0993-B5BE9E9F9B34}"/>
              </a:ext>
            </a:extLst>
          </p:cNvPr>
          <p:cNvSpPr txBox="1"/>
          <p:nvPr/>
        </p:nvSpPr>
        <p:spPr>
          <a:xfrm>
            <a:off x="776963" y="336331"/>
            <a:ext cx="1078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Bilder für </a:t>
            </a:r>
            <a:r>
              <a:rPr lang="de-DE" sz="2800" b="1" dirty="0" err="1"/>
              <a:t>Moodle</a:t>
            </a:r>
            <a:r>
              <a:rPr lang="de-DE" sz="2800" b="1" dirty="0"/>
              <a:t>-Kurselemente  vorbereiten und nutzen:</a:t>
            </a:r>
          </a:p>
        </p:txBody>
      </p:sp>
      <p:pic>
        <p:nvPicPr>
          <p:cNvPr id="19" name="Grafik 18" descr="Ein Bild, das Text, Screenshot, Schrift, Design enthält.&#10;&#10;Automatisch generierte Beschreibung">
            <a:extLst>
              <a:ext uri="{FF2B5EF4-FFF2-40B4-BE49-F238E27FC236}">
                <a16:creationId xmlns:a16="http://schemas.microsoft.com/office/drawing/2014/main" id="{1B6A539B-4580-3F5C-6D04-7645848FA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71" y="1149139"/>
            <a:ext cx="6500327" cy="2955723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0BD08C86-DE36-5F83-CE48-9DFB13789E32}"/>
              </a:ext>
            </a:extLst>
          </p:cNvPr>
          <p:cNvSpPr txBox="1"/>
          <p:nvPr/>
        </p:nvSpPr>
        <p:spPr>
          <a:xfrm>
            <a:off x="7227918" y="2459866"/>
            <a:ext cx="43334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Sie haben nun die Wahl zwischen den Kachelicons von </a:t>
            </a:r>
            <a:r>
              <a:rPr lang="de-DE" dirty="0" err="1"/>
              <a:t>Moodle</a:t>
            </a:r>
            <a:r>
              <a:rPr lang="de-DE" dirty="0"/>
              <a:t>  (diese stehen ausschließlich in grau zur Verfügung), einer Auswahl aus Ihren vorhandenen Bilduploads (Fotobibliothek) oder dem Upload eines neuen Bildwerks. </a:t>
            </a:r>
          </a:p>
        </p:txBody>
      </p:sp>
    </p:spTree>
    <p:extLst>
      <p:ext uri="{BB962C8B-B14F-4D97-AF65-F5344CB8AC3E}">
        <p14:creationId xmlns:p14="http://schemas.microsoft.com/office/powerpoint/2010/main" val="727008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D4394-539E-BBE7-33F7-D62796BA9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61CF9C45-E645-2547-A155-383137A2C155}"/>
              </a:ext>
            </a:extLst>
          </p:cNvPr>
          <p:cNvSpPr txBox="1"/>
          <p:nvPr/>
        </p:nvSpPr>
        <p:spPr>
          <a:xfrm>
            <a:off x="776963" y="336331"/>
            <a:ext cx="1078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Bilder für </a:t>
            </a:r>
            <a:r>
              <a:rPr lang="de-DE" sz="2800" b="1" dirty="0" err="1"/>
              <a:t>Moodle</a:t>
            </a:r>
            <a:r>
              <a:rPr lang="de-DE" sz="2800" b="1" dirty="0"/>
              <a:t>-Kurselemente  vorbereiten und nutzen: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9220FC9-824E-A646-B463-48E5F7446727}"/>
              </a:ext>
            </a:extLst>
          </p:cNvPr>
          <p:cNvSpPr txBox="1"/>
          <p:nvPr/>
        </p:nvSpPr>
        <p:spPr>
          <a:xfrm>
            <a:off x="1177159" y="1177159"/>
            <a:ext cx="10174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dirty="0"/>
              <a:t> </a:t>
            </a:r>
          </a:p>
        </p:txBody>
      </p:sp>
      <p:pic>
        <p:nvPicPr>
          <p:cNvPr id="8" name="Grafik 7" descr="Ein Bild, das Text, Screenshot, Schrift, Reihe enthält.&#10;&#10;Automatisch generierte Beschreibung">
            <a:extLst>
              <a:ext uri="{FF2B5EF4-FFF2-40B4-BE49-F238E27FC236}">
                <a16:creationId xmlns:a16="http://schemas.microsoft.com/office/drawing/2014/main" id="{58AEF69E-7150-0624-B01E-88192CD57A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5" t="-1125" r="10774" b="1125"/>
          <a:stretch/>
        </p:blipFill>
        <p:spPr>
          <a:xfrm>
            <a:off x="301783" y="2218520"/>
            <a:ext cx="5262907" cy="2556680"/>
          </a:xfrm>
          <a:prstGeom prst="rect">
            <a:avLst/>
          </a:prstGeom>
        </p:spPr>
      </p:pic>
      <p:pic>
        <p:nvPicPr>
          <p:cNvPr id="12" name="Grafik 11" descr="Ein Bild, das Text, Screenshot, Logo, Schrift enthält.">
            <a:extLst>
              <a:ext uri="{FF2B5EF4-FFF2-40B4-BE49-F238E27FC236}">
                <a16:creationId xmlns:a16="http://schemas.microsoft.com/office/drawing/2014/main" id="{350195E0-6CA7-0E83-147A-D1979FA973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066" y="2113280"/>
            <a:ext cx="5326710" cy="263144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9223D8F0-7510-BB62-8271-AC86AE2457F7}"/>
              </a:ext>
            </a:extLst>
          </p:cNvPr>
          <p:cNvSpPr txBox="1"/>
          <p:nvPr/>
        </p:nvSpPr>
        <p:spPr>
          <a:xfrm>
            <a:off x="1335864" y="1315658"/>
            <a:ext cx="9856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Links sehen sie die Variante mit </a:t>
            </a:r>
            <a:r>
              <a:rPr lang="de-DE" dirty="0" err="1"/>
              <a:t>Moodle</a:t>
            </a:r>
            <a:r>
              <a:rPr lang="de-DE" dirty="0"/>
              <a:t>-eigenen Icons, rechts mit eigenen Icons via Upload. </a:t>
            </a:r>
          </a:p>
        </p:txBody>
      </p:sp>
    </p:spTree>
    <p:extLst>
      <p:ext uri="{BB962C8B-B14F-4D97-AF65-F5344CB8AC3E}">
        <p14:creationId xmlns:p14="http://schemas.microsoft.com/office/powerpoint/2010/main" val="55709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7C965-794C-A62D-F930-F63FA54F9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A4C2C64-A706-3679-0DE1-D595DB65405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76963" y="3627353"/>
            <a:ext cx="1177961" cy="1152321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3D1E67BF-B695-4194-F091-041FAB85C0DC}"/>
              </a:ext>
            </a:extLst>
          </p:cNvPr>
          <p:cNvSpPr>
            <a:spLocks noChangeAspect="1"/>
          </p:cNvSpPr>
          <p:nvPr/>
        </p:nvSpPr>
        <p:spPr>
          <a:xfrm>
            <a:off x="502299" y="2550680"/>
            <a:ext cx="3428570" cy="237283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FA5DD67-CDD7-98BF-7455-CF5ED78F0451}"/>
              </a:ext>
            </a:extLst>
          </p:cNvPr>
          <p:cNvSpPr txBox="1"/>
          <p:nvPr/>
        </p:nvSpPr>
        <p:spPr>
          <a:xfrm>
            <a:off x="776963" y="336331"/>
            <a:ext cx="1078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Bilder für </a:t>
            </a:r>
            <a:r>
              <a:rPr lang="de-DE" sz="2800" b="1" dirty="0" err="1"/>
              <a:t>Moodle</a:t>
            </a:r>
            <a:r>
              <a:rPr lang="de-DE" sz="2800" b="1" dirty="0"/>
              <a:t>-Kurselemente  vorbereiten und nutzen: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8E86BF5-884D-4BE7-EF95-8A4B7AA0D727}"/>
              </a:ext>
            </a:extLst>
          </p:cNvPr>
          <p:cNvSpPr txBox="1"/>
          <p:nvPr/>
        </p:nvSpPr>
        <p:spPr>
          <a:xfrm>
            <a:off x="1177159" y="1177159"/>
            <a:ext cx="101740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Damit das neue Bild oder Icon im Kachelformat korrekt dargestellt wird, sollte es ungefähr ein Seitenverhältnis von 3:2 haben und es ist zu bedenken, dass ein Bereich durch die Kachelbeschriftung abgedeckt wird.  </a:t>
            </a:r>
          </a:p>
          <a:p>
            <a:endParaRPr lang="de-DE" dirty="0"/>
          </a:p>
          <a:p>
            <a:r>
              <a:rPr lang="de-DE" dirty="0"/>
              <a:t>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5650E31-1DB2-00FE-CE4C-F9816D6904D8}"/>
              </a:ext>
            </a:extLst>
          </p:cNvPr>
          <p:cNvSpPr txBox="1">
            <a:spLocks noChangeAspect="1"/>
          </p:cNvSpPr>
          <p:nvPr/>
        </p:nvSpPr>
        <p:spPr>
          <a:xfrm>
            <a:off x="4393324" y="2238703"/>
            <a:ext cx="64848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Um ein Icon oder ein Bild für das Kachelformat vorzubereiten, wählen Sie in </a:t>
            </a:r>
            <a:r>
              <a:rPr lang="de-DE" dirty="0" err="1"/>
              <a:t>Powerpoint</a:t>
            </a:r>
            <a:r>
              <a:rPr lang="de-DE" dirty="0"/>
              <a:t> eine </a:t>
            </a:r>
            <a:r>
              <a:rPr lang="de-DE" b="1" dirty="0"/>
              <a:t>Rechteckform</a:t>
            </a:r>
            <a:r>
              <a:rPr lang="de-DE" dirty="0"/>
              <a:t> aus und formatieren diese wie folgt: </a:t>
            </a:r>
          </a:p>
          <a:p>
            <a:r>
              <a:rPr lang="de-DE" dirty="0"/>
              <a:t>Reiter </a:t>
            </a:r>
            <a:r>
              <a:rPr lang="de-DE" i="1" dirty="0"/>
              <a:t>Füllung u. Linie </a:t>
            </a:r>
            <a:r>
              <a:rPr lang="de-DE" dirty="0"/>
              <a:t>- keine Füllung, keine Linie</a:t>
            </a:r>
          </a:p>
          <a:p>
            <a:r>
              <a:rPr lang="de-DE" dirty="0"/>
              <a:t>Reiter </a:t>
            </a:r>
            <a:r>
              <a:rPr lang="de-DE" i="1" dirty="0"/>
              <a:t>Größe u. Eigenschaften</a:t>
            </a:r>
            <a:r>
              <a:rPr lang="de-DE" dirty="0"/>
              <a:t> </a:t>
            </a:r>
            <a:r>
              <a:rPr lang="de-DE" b="1" dirty="0"/>
              <a:t>– Höhe 3, Breite 2,  Seitenverhältnis sperren.</a:t>
            </a:r>
          </a:p>
          <a:p>
            <a:r>
              <a:rPr lang="de-DE" dirty="0"/>
              <a:t>Jetzt können Sie die Form beliebig  größer skalieren und den gewünschten Bildinhalt innerhalb der Form positionieren.</a:t>
            </a:r>
          </a:p>
          <a:p>
            <a:r>
              <a:rPr lang="de-DE" dirty="0"/>
              <a:t>Danach </a:t>
            </a:r>
            <a:r>
              <a:rPr lang="de-DE" b="1" dirty="0"/>
              <a:t>beides auswählen </a:t>
            </a:r>
            <a:r>
              <a:rPr lang="de-DE" dirty="0"/>
              <a:t>und im Kontextmenü </a:t>
            </a:r>
            <a:r>
              <a:rPr lang="de-DE" i="1" dirty="0"/>
              <a:t>„als Grafik speichern“ </a:t>
            </a:r>
            <a:r>
              <a:rPr lang="de-DE" dirty="0"/>
              <a:t>wählen.</a:t>
            </a:r>
          </a:p>
        </p:txBody>
      </p:sp>
    </p:spTree>
    <p:extLst>
      <p:ext uri="{BB962C8B-B14F-4D97-AF65-F5344CB8AC3E}">
        <p14:creationId xmlns:p14="http://schemas.microsoft.com/office/powerpoint/2010/main" val="1639733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ABF92-5B89-FDD3-4C81-3646E9BA2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5CC915A-BAD5-49E9-935C-41361D1566C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36310" y="3938256"/>
            <a:ext cx="1083367" cy="1100753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B28250CD-9E3C-E183-5C67-9082B4C0ED68}"/>
              </a:ext>
            </a:extLst>
          </p:cNvPr>
          <p:cNvSpPr>
            <a:spLocks noChangeAspect="1"/>
          </p:cNvSpPr>
          <p:nvPr/>
        </p:nvSpPr>
        <p:spPr>
          <a:xfrm>
            <a:off x="803134" y="2740380"/>
            <a:ext cx="3428570" cy="2372834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2A90A72-1A40-68B4-40DD-99B29414A7B7}"/>
              </a:ext>
            </a:extLst>
          </p:cNvPr>
          <p:cNvSpPr txBox="1"/>
          <p:nvPr/>
        </p:nvSpPr>
        <p:spPr>
          <a:xfrm>
            <a:off x="776963" y="336331"/>
            <a:ext cx="1078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Bilder für </a:t>
            </a:r>
            <a:r>
              <a:rPr lang="de-DE" sz="2800" b="1" dirty="0" err="1"/>
              <a:t>Moodle</a:t>
            </a:r>
            <a:r>
              <a:rPr lang="de-DE" sz="2800" b="1" dirty="0"/>
              <a:t>-Kurselemente  vorbereiten und nutzen: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F495F03-2371-CA5E-BEA2-4AAFA0711DC5}"/>
              </a:ext>
            </a:extLst>
          </p:cNvPr>
          <p:cNvSpPr txBox="1"/>
          <p:nvPr/>
        </p:nvSpPr>
        <p:spPr>
          <a:xfrm>
            <a:off x="1177159" y="1177159"/>
            <a:ext cx="10174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Im Folgenden finden Sie eine passende Formvorlage und diverse Icons zur eigenen Verwendung:</a:t>
            </a:r>
          </a:p>
          <a:p>
            <a:endParaRPr lang="de-DE" dirty="0"/>
          </a:p>
          <a:p>
            <a:r>
              <a:rPr lang="de-DE" dirty="0"/>
              <a:t> </a:t>
            </a:r>
          </a:p>
        </p:txBody>
      </p:sp>
      <p:pic>
        <p:nvPicPr>
          <p:cNvPr id="2" name="Grafik 1" descr="Ein Bild, das Pfeil enthält.&#10;&#10;Automatisch generierte Beschreibung">
            <a:extLst>
              <a:ext uri="{FF2B5EF4-FFF2-40B4-BE49-F238E27FC236}">
                <a16:creationId xmlns:a16="http://schemas.microsoft.com/office/drawing/2014/main" id="{31C5F052-7392-8A09-3E31-B56A8517D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507" y="2682915"/>
            <a:ext cx="1310066" cy="90192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93AA60A-2904-C162-4596-D84EC089B3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9721" y="3783473"/>
            <a:ext cx="893019" cy="1008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25934F8-AB96-D335-4A0F-1340EB9AF0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0017" y="2682915"/>
            <a:ext cx="689615" cy="1008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760C4294-222F-FEC9-616F-9B70A06B77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3206" y="2682915"/>
            <a:ext cx="586963" cy="1054194"/>
          </a:xfrm>
          <a:prstGeom prst="rect">
            <a:avLst/>
          </a:prstGeom>
        </p:spPr>
      </p:pic>
      <p:pic>
        <p:nvPicPr>
          <p:cNvPr id="16" name="Grafik 15" descr="Ein Bild, das Text enthält.&#10;&#10;Automatisch generierte Beschreibung">
            <a:extLst>
              <a:ext uri="{FF2B5EF4-FFF2-40B4-BE49-F238E27FC236}">
                <a16:creationId xmlns:a16="http://schemas.microsoft.com/office/drawing/2014/main" id="{657AD5D5-EF6E-A2EA-09A5-3EE4AED2A2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1413" y="2697064"/>
            <a:ext cx="1193241" cy="1044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FCB4E188-8236-57F9-C4F4-0A523120B8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8312" y="3783473"/>
            <a:ext cx="1061320" cy="1008000"/>
          </a:xfrm>
          <a:prstGeom prst="rect">
            <a:avLst/>
          </a:prstGeom>
        </p:spPr>
      </p:pic>
      <p:pic>
        <p:nvPicPr>
          <p:cNvPr id="19" name="Grafik 18" descr="Ein Bild, das Text, ClipArt, Vektorgrafiken enthält.&#10;&#10;Automatisch generierte Beschreibung">
            <a:extLst>
              <a:ext uri="{FF2B5EF4-FFF2-40B4-BE49-F238E27FC236}">
                <a16:creationId xmlns:a16="http://schemas.microsoft.com/office/drawing/2014/main" id="{89C08B64-6AD4-472A-36C3-D6805A7017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9877" y="3926797"/>
            <a:ext cx="1129229" cy="939519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20932CEC-7A8B-12EB-1994-9D883D217F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7518" y="4063101"/>
            <a:ext cx="1052135" cy="860413"/>
          </a:xfrm>
          <a:prstGeom prst="rect">
            <a:avLst/>
          </a:prstGeom>
        </p:spPr>
      </p:pic>
      <p:pic>
        <p:nvPicPr>
          <p:cNvPr id="21" name="Grafik 20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34CE2D0C-0603-6853-AB7F-EEB526067A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33589" y="2599404"/>
            <a:ext cx="1120833" cy="1064591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B99C945A-510B-5412-61D5-ADFC20CF888A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4241" t="28995" r="38690" b="34885"/>
          <a:stretch/>
        </p:blipFill>
        <p:spPr>
          <a:xfrm>
            <a:off x="4613454" y="5086841"/>
            <a:ext cx="1260000" cy="11880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FBD7F528-AA63-50E2-1C44-666626C64695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4289" t="31546" r="35863" b="31893"/>
          <a:stretch/>
        </p:blipFill>
        <p:spPr>
          <a:xfrm>
            <a:off x="5942972" y="5147588"/>
            <a:ext cx="1332000" cy="12240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5B7D0197-7C2F-4B58-DC68-F07E9BFC7F39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38978" t="27510" r="37711" b="32904"/>
          <a:stretch/>
        </p:blipFill>
        <p:spPr>
          <a:xfrm>
            <a:off x="10097783" y="3748556"/>
            <a:ext cx="1080000" cy="12960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11AE12AE-EF55-1A08-A6AB-EE1B853C8F4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44490" y="5012552"/>
            <a:ext cx="1035325" cy="110173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287BB23E-477E-1C12-8DFC-92029D500D2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93581" y="5381640"/>
            <a:ext cx="1240008" cy="755895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EF6C94BE-4DA6-4279-D097-81EB06112EE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100900" y="5176841"/>
            <a:ext cx="1031595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89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374B6-165C-C352-5BC8-01D98A3D4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EFFA9C6A-EE9A-1AF8-7F42-00BA2AAB08FC}"/>
              </a:ext>
            </a:extLst>
          </p:cNvPr>
          <p:cNvSpPr txBox="1"/>
          <p:nvPr/>
        </p:nvSpPr>
        <p:spPr>
          <a:xfrm>
            <a:off x="776963" y="336331"/>
            <a:ext cx="1078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Bilder für </a:t>
            </a:r>
            <a:r>
              <a:rPr lang="de-DE" sz="2800" b="1" dirty="0" err="1"/>
              <a:t>Moodle</a:t>
            </a:r>
            <a:r>
              <a:rPr lang="de-DE" sz="2800" b="1" dirty="0"/>
              <a:t>-Kurselemente  vorbereiten und nutzen: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A745BBC-2FD2-1DEF-F4B0-8EC728F37E05}"/>
              </a:ext>
            </a:extLst>
          </p:cNvPr>
          <p:cNvSpPr txBox="1"/>
          <p:nvPr/>
        </p:nvSpPr>
        <p:spPr>
          <a:xfrm>
            <a:off x="1666035" y="1029945"/>
            <a:ext cx="101740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Auch das Kursbild kann und sollte auf diese Weise angepasst werden, um eine verbesserte Sichtbar- und Wiedererkennbarkeit auf dem Dashboard der Nutzer zu gewährleisten. </a:t>
            </a:r>
          </a:p>
          <a:p>
            <a:endParaRPr lang="de-DE" dirty="0"/>
          </a:p>
          <a:p>
            <a:r>
              <a:rPr lang="de-DE" dirty="0"/>
              <a:t> </a:t>
            </a:r>
          </a:p>
        </p:txBody>
      </p:sp>
      <p:pic>
        <p:nvPicPr>
          <p:cNvPr id="3" name="Grafik 2" descr="Ein Bild, das Text, Screenshot, Schrift, Reihe enthält.">
            <a:extLst>
              <a:ext uri="{FF2B5EF4-FFF2-40B4-BE49-F238E27FC236}">
                <a16:creationId xmlns:a16="http://schemas.microsoft.com/office/drawing/2014/main" id="{26442619-A04C-DB3D-2AB3-A303BF733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8640"/>
            <a:ext cx="11968480" cy="364875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9A452E4F-F805-5E45-CCFF-30539A3381FA}"/>
              </a:ext>
            </a:extLst>
          </p:cNvPr>
          <p:cNvSpPr/>
          <p:nvPr/>
        </p:nvSpPr>
        <p:spPr>
          <a:xfrm>
            <a:off x="9682480" y="1818640"/>
            <a:ext cx="1721244" cy="5820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947B523-5336-0515-142A-DAB2789512EC}"/>
              </a:ext>
            </a:extLst>
          </p:cNvPr>
          <p:cNvSpPr/>
          <p:nvPr/>
        </p:nvSpPr>
        <p:spPr>
          <a:xfrm>
            <a:off x="111760" y="2230274"/>
            <a:ext cx="876212" cy="5107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5FBA05B-5E1C-AB04-861C-AD50FAAB6CC3}"/>
              </a:ext>
            </a:extLst>
          </p:cNvPr>
          <p:cNvSpPr txBox="1"/>
          <p:nvPr/>
        </p:nvSpPr>
        <p:spPr>
          <a:xfrm>
            <a:off x="1555531" y="5686097"/>
            <a:ext cx="10205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Zum Anpassen des Kursbildes einfach </a:t>
            </a:r>
            <a:r>
              <a:rPr lang="de-DE" i="1" dirty="0"/>
              <a:t>Kurs-Administration</a:t>
            </a:r>
            <a:r>
              <a:rPr lang="de-DE" dirty="0"/>
              <a:t>=&gt; </a:t>
            </a:r>
            <a:r>
              <a:rPr lang="de-DE" i="1" dirty="0"/>
              <a:t>Einstellungen</a:t>
            </a:r>
            <a:r>
              <a:rPr lang="de-DE" dirty="0"/>
              <a:t> wählen und eine neue Bilddatei per </a:t>
            </a:r>
            <a:r>
              <a:rPr lang="de-DE" dirty="0" err="1"/>
              <a:t>Drag&amp;Drop</a:t>
            </a:r>
            <a:r>
              <a:rPr lang="de-DE" dirty="0"/>
              <a:t> oder via Upload hinzufügen.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914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20C7E3-1F36-32AB-AD42-4A3603156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4119EF6F-10A9-3C80-77F2-7E2B03A8C602}"/>
              </a:ext>
            </a:extLst>
          </p:cNvPr>
          <p:cNvSpPr txBox="1"/>
          <p:nvPr/>
        </p:nvSpPr>
        <p:spPr>
          <a:xfrm>
            <a:off x="776963" y="336331"/>
            <a:ext cx="1078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Bilder für </a:t>
            </a:r>
            <a:r>
              <a:rPr lang="de-DE" sz="2800" b="1" dirty="0" err="1"/>
              <a:t>Moodle</a:t>
            </a:r>
            <a:r>
              <a:rPr lang="de-DE" sz="2800" b="1" dirty="0"/>
              <a:t>-Kurselemente  vorbereiten und nutzen: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6BE786C-8FAF-BC2F-06FF-513F5DF53736}"/>
              </a:ext>
            </a:extLst>
          </p:cNvPr>
          <p:cNvSpPr txBox="1"/>
          <p:nvPr/>
        </p:nvSpPr>
        <p:spPr>
          <a:xfrm>
            <a:off x="1666035" y="1029945"/>
            <a:ext cx="101740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Es sollte berücksichtig werden, dass das Seitenverhältnis sich ändert, wenn von der Kachel- auf die Listenansicht des Dashboards gewechselt wird – mit den unten befindlichen Rahmenvorlagen kann geprüft werden, ob die Darstellung in beiden Ansichten zufriedenstellend ist.</a:t>
            </a:r>
          </a:p>
          <a:p>
            <a:endParaRPr lang="de-DE" dirty="0"/>
          </a:p>
          <a:p>
            <a:r>
              <a:rPr lang="de-DE" dirty="0"/>
              <a:t> </a:t>
            </a:r>
          </a:p>
        </p:txBody>
      </p:sp>
      <p:pic>
        <p:nvPicPr>
          <p:cNvPr id="5" name="Grafik 4" descr="Ein Bild, das Screenshot, Kugel enthält.&#10;&#10;Automatisch generierte Beschreibung">
            <a:extLst>
              <a:ext uri="{FF2B5EF4-FFF2-40B4-BE49-F238E27FC236}">
                <a16:creationId xmlns:a16="http://schemas.microsoft.com/office/drawing/2014/main" id="{4055CD07-026B-DEAC-DD43-37839353B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802" y="4504321"/>
            <a:ext cx="3428570" cy="1795063"/>
          </a:xfrm>
          <a:prstGeom prst="rect">
            <a:avLst/>
          </a:prstGeom>
        </p:spPr>
      </p:pic>
      <p:pic>
        <p:nvPicPr>
          <p:cNvPr id="8" name="Grafik 7" descr="Ein Bild, das Screenshot, Kreis, Kunst enthält.">
            <a:extLst>
              <a:ext uri="{FF2B5EF4-FFF2-40B4-BE49-F238E27FC236}">
                <a16:creationId xmlns:a16="http://schemas.microsoft.com/office/drawing/2014/main" id="{722E1980-DEBC-165C-C556-998154977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171" y="4840418"/>
            <a:ext cx="3428570" cy="1458966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8EF9B8B2-D75E-D415-AF06-7B5FD1D59CAF}"/>
              </a:ext>
            </a:extLst>
          </p:cNvPr>
          <p:cNvSpPr>
            <a:spLocks noChangeAspect="1"/>
          </p:cNvSpPr>
          <p:nvPr/>
        </p:nvSpPr>
        <p:spPr>
          <a:xfrm>
            <a:off x="7504284" y="4840418"/>
            <a:ext cx="3428569" cy="145896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 descr="Ein Bild, das Text, Screenshot, Webseite, Website enthält.">
            <a:extLst>
              <a:ext uri="{FF2B5EF4-FFF2-40B4-BE49-F238E27FC236}">
                <a16:creationId xmlns:a16="http://schemas.microsoft.com/office/drawing/2014/main" id="{6B3910C0-D736-0703-537B-FEFA272983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084" y="2045313"/>
            <a:ext cx="4692994" cy="23054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Grafik 28" descr="Ein Bild, das Text, Screenshot, Schrift enthält.">
            <a:extLst>
              <a:ext uri="{FF2B5EF4-FFF2-40B4-BE49-F238E27FC236}">
                <a16:creationId xmlns:a16="http://schemas.microsoft.com/office/drawing/2014/main" id="{E2F6636A-35BA-2A7E-5195-09938B0EEC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109" y="2045313"/>
            <a:ext cx="4878907" cy="23054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6E977CB-FCC6-A170-BC07-105911C89864}"/>
              </a:ext>
            </a:extLst>
          </p:cNvPr>
          <p:cNvSpPr>
            <a:spLocks noChangeAspect="1"/>
          </p:cNvSpPr>
          <p:nvPr/>
        </p:nvSpPr>
        <p:spPr>
          <a:xfrm>
            <a:off x="1841802" y="4504321"/>
            <a:ext cx="3379467" cy="1795064"/>
          </a:xfrm>
          <a:prstGeom prst="rect">
            <a:avLst/>
          </a:prstGeom>
          <a:noFill/>
          <a:ln w="3492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6470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394</Words>
  <Application>Microsoft Macintosh PowerPoint</Application>
  <PresentationFormat>Breitbild</PresentationFormat>
  <Paragraphs>34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André Müller</dc:creator>
  <cp:lastModifiedBy>Jonas Schug</cp:lastModifiedBy>
  <cp:revision>4</cp:revision>
  <dcterms:created xsi:type="dcterms:W3CDTF">2024-02-06T08:35:14Z</dcterms:created>
  <dcterms:modified xsi:type="dcterms:W3CDTF">2024-02-07T10:11:42Z</dcterms:modified>
</cp:coreProperties>
</file>