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0" r:id="rId4"/>
    <p:sldId id="259" r:id="rId5"/>
    <p:sldId id="262" r:id="rId6"/>
    <p:sldId id="261" r:id="rId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001B"/>
    <a:srgbClr val="E20015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64A30-02EC-4F3E-AF52-DDEC24F4B0C8}" type="doc">
      <dgm:prSet loTypeId="urn:microsoft.com/office/officeart/2005/8/layout/matrix3" loCatId="matrix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de-DE"/>
        </a:p>
      </dgm:t>
    </dgm:pt>
    <dgm:pt modelId="{613DFEE8-796E-4C18-97FE-3672A1BED594}">
      <dgm:prSet phldrT="[Text]" custT="1"/>
      <dgm:spPr/>
      <dgm:t>
        <a:bodyPr/>
        <a:lstStyle/>
        <a:p>
          <a:r>
            <a:rPr lang="de-DE" sz="30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 Regular" pitchFamily="2" charset="0"/>
            </a:rPr>
            <a:t>Beratung</a:t>
          </a:r>
        </a:p>
        <a:p>
          <a:r>
            <a:rPr lang="de-DE" sz="1800" smtClean="0">
              <a:latin typeface="BO Regular" pitchFamily="2" charset="0"/>
            </a:rPr>
            <a:t>Bewerbungsunterlagen</a:t>
          </a:r>
        </a:p>
        <a:p>
          <a:r>
            <a:rPr lang="de-DE" sz="1800" smtClean="0">
              <a:latin typeface="BO Regular" pitchFamily="2" charset="0"/>
            </a:rPr>
            <a:t>Gesprächssimulationen</a:t>
          </a:r>
        </a:p>
        <a:p>
          <a:r>
            <a:rPr lang="de-DE" sz="1800" smtClean="0">
              <a:latin typeface="BO Regular" pitchFamily="2" charset="0"/>
            </a:rPr>
            <a:t>Berufseinstiegsplanung</a:t>
          </a:r>
        </a:p>
        <a:p>
          <a:r>
            <a:rPr lang="de-DE" sz="1800" smtClean="0">
              <a:latin typeface="BO Regular" pitchFamily="2" charset="0"/>
            </a:rPr>
            <a:t>Praktika</a:t>
          </a:r>
          <a:endParaRPr lang="de-DE" sz="1800" b="1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 Regular" pitchFamily="2" charset="0"/>
          </a:endParaRPr>
        </a:p>
      </dgm:t>
    </dgm:pt>
    <dgm:pt modelId="{85993DF5-CADB-47ED-9AAB-C829D149CE84}" type="parTrans" cxnId="{B780B727-F2F5-4BD7-8B31-B6BD4DB57ECC}">
      <dgm:prSet/>
      <dgm:spPr/>
      <dgm:t>
        <a:bodyPr/>
        <a:lstStyle/>
        <a:p>
          <a:endParaRPr lang="de-DE"/>
        </a:p>
      </dgm:t>
    </dgm:pt>
    <dgm:pt modelId="{6A8C9329-631D-4879-B44E-F2447F53E27C}" type="sibTrans" cxnId="{B780B727-F2F5-4BD7-8B31-B6BD4DB57ECC}">
      <dgm:prSet/>
      <dgm:spPr/>
      <dgm:t>
        <a:bodyPr/>
        <a:lstStyle/>
        <a:p>
          <a:endParaRPr lang="de-DE"/>
        </a:p>
      </dgm:t>
    </dgm:pt>
    <dgm:pt modelId="{4B43EA04-4F86-43D0-B963-0894F9ECDC0F}">
      <dgm:prSet phldrT="[Text]" custT="1"/>
      <dgm:spPr/>
      <dgm:t>
        <a:bodyPr/>
        <a:lstStyle/>
        <a:p>
          <a:r>
            <a:rPr lang="de-DE" sz="30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 Regular" pitchFamily="2" charset="0"/>
            </a:rPr>
            <a:t>Information</a:t>
          </a:r>
        </a:p>
        <a:p>
          <a:r>
            <a:rPr lang="de-DE" sz="1800" dirty="0" smtClean="0">
              <a:latin typeface="BO Regular" pitchFamily="2" charset="0"/>
            </a:rPr>
            <a:t>Arbeitsmarkt und Berufsmöglichkeiten</a:t>
          </a:r>
        </a:p>
        <a:p>
          <a:r>
            <a:rPr lang="de-DE" sz="1800" dirty="0" smtClean="0">
              <a:latin typeface="BO Regular" pitchFamily="2" charset="0"/>
            </a:rPr>
            <a:t>Bewerbungsstrategien/-techniken</a:t>
          </a:r>
        </a:p>
        <a:p>
          <a:r>
            <a:rPr lang="de-DE" sz="1800" dirty="0" smtClean="0">
              <a:latin typeface="BO Regular" pitchFamily="2" charset="0"/>
            </a:rPr>
            <a:t>Tipps und Links</a:t>
          </a:r>
        </a:p>
        <a:p>
          <a:endParaRPr lang="de-DE" sz="1800" dirty="0" smtClean="0">
            <a:latin typeface="BO Regular" pitchFamily="2" charset="0"/>
          </a:endParaRPr>
        </a:p>
      </dgm:t>
    </dgm:pt>
    <dgm:pt modelId="{549A9C62-6227-4E59-ABA5-326D29B2EB43}" type="parTrans" cxnId="{59287D34-CB61-4255-9347-628236F18795}">
      <dgm:prSet/>
      <dgm:spPr/>
      <dgm:t>
        <a:bodyPr/>
        <a:lstStyle/>
        <a:p>
          <a:endParaRPr lang="de-DE"/>
        </a:p>
      </dgm:t>
    </dgm:pt>
    <dgm:pt modelId="{F569039D-0E0A-4037-9D94-10403C38CDB9}" type="sibTrans" cxnId="{59287D34-CB61-4255-9347-628236F18795}">
      <dgm:prSet/>
      <dgm:spPr/>
      <dgm:t>
        <a:bodyPr/>
        <a:lstStyle/>
        <a:p>
          <a:endParaRPr lang="de-DE"/>
        </a:p>
      </dgm:t>
    </dgm:pt>
    <dgm:pt modelId="{B0CEA56E-935A-4343-B6C4-DE8049DA8DFD}">
      <dgm:prSet phldrT="[Text]" custT="1"/>
      <dgm:spPr>
        <a:ln>
          <a:solidFill>
            <a:srgbClr val="C00000"/>
          </a:solidFill>
        </a:ln>
      </dgm:spPr>
      <dgm:t>
        <a:bodyPr/>
        <a:lstStyle/>
        <a:p>
          <a:r>
            <a:rPr lang="de-DE" sz="3000" b="1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 Regular" pitchFamily="2" charset="0"/>
            </a:rPr>
            <a:t>Qualifizierung</a:t>
          </a:r>
        </a:p>
        <a:p>
          <a:r>
            <a:rPr lang="de-DE" sz="1800" smtClean="0">
              <a:latin typeface="BO Regular" pitchFamily="2" charset="0"/>
            </a:rPr>
            <a:t>Seminare und Workshops rund um das Thema Bewerbung und Karriereeinstieg</a:t>
          </a:r>
        </a:p>
        <a:p>
          <a:endParaRPr lang="de-DE" sz="1800" dirty="0" smtClean="0">
            <a:latin typeface="BO Regular" pitchFamily="2" charset="0"/>
          </a:endParaRPr>
        </a:p>
      </dgm:t>
    </dgm:pt>
    <dgm:pt modelId="{F21CB3DA-C162-4A87-9F30-367251342A09}" type="parTrans" cxnId="{3C6009BE-489C-4A1A-BC0C-25BC663337FD}">
      <dgm:prSet/>
      <dgm:spPr/>
      <dgm:t>
        <a:bodyPr/>
        <a:lstStyle/>
        <a:p>
          <a:endParaRPr lang="de-DE"/>
        </a:p>
      </dgm:t>
    </dgm:pt>
    <dgm:pt modelId="{73303347-AC26-4FBC-BF2A-CFB0906F1A60}" type="sibTrans" cxnId="{3C6009BE-489C-4A1A-BC0C-25BC663337FD}">
      <dgm:prSet/>
      <dgm:spPr/>
      <dgm:t>
        <a:bodyPr/>
        <a:lstStyle/>
        <a:p>
          <a:endParaRPr lang="de-DE"/>
        </a:p>
      </dgm:t>
    </dgm:pt>
    <dgm:pt modelId="{0C496875-02C8-448A-8CD7-B78B3EA1E3F7}">
      <dgm:prSet phldrT="[Text]" custT="1"/>
      <dgm:spPr>
        <a:ln w="38100">
          <a:solidFill>
            <a:srgbClr val="E3001B"/>
          </a:solidFill>
        </a:ln>
      </dgm:spPr>
      <dgm:t>
        <a:bodyPr/>
        <a:lstStyle/>
        <a:p>
          <a:r>
            <a:rPr lang="de-DE" sz="3000" b="1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 Regular" pitchFamily="2" charset="0"/>
            </a:rPr>
            <a:t>Praxiskontakte</a:t>
          </a:r>
        </a:p>
        <a:p>
          <a:r>
            <a:rPr lang="de-DE" sz="1800" dirty="0" smtClean="0">
              <a:latin typeface="BO Regular" pitchFamily="2" charset="0"/>
            </a:rPr>
            <a:t>Jobbörse „</a:t>
          </a:r>
          <a:r>
            <a:rPr lang="de-DE" sz="1800" dirty="0" err="1" smtClean="0">
              <a:latin typeface="BO Regular" pitchFamily="2" charset="0"/>
            </a:rPr>
            <a:t>catapult</a:t>
          </a:r>
          <a:r>
            <a:rPr lang="de-DE" sz="1800" dirty="0" smtClean="0">
              <a:latin typeface="BO Regular" pitchFamily="2" charset="0"/>
            </a:rPr>
            <a:t>“</a:t>
          </a:r>
        </a:p>
        <a:p>
          <a:r>
            <a:rPr lang="de-DE" sz="1800" dirty="0" smtClean="0">
              <a:latin typeface="BO Regular" pitchFamily="2" charset="0"/>
            </a:rPr>
            <a:t>Kontaktmesse „BO Career Day“</a:t>
          </a:r>
        </a:p>
        <a:p>
          <a:r>
            <a:rPr lang="de-DE" sz="1800" dirty="0" smtClean="0">
              <a:latin typeface="BO Regular" pitchFamily="2" charset="0"/>
            </a:rPr>
            <a:t>Unternehmensvorträge</a:t>
          </a:r>
        </a:p>
      </dgm:t>
    </dgm:pt>
    <dgm:pt modelId="{A55FE629-6FF8-4EA7-9C71-BD72C729B002}" type="parTrans" cxnId="{647B3B78-B26E-4F4D-93D6-26D7E8C61670}">
      <dgm:prSet/>
      <dgm:spPr/>
      <dgm:t>
        <a:bodyPr/>
        <a:lstStyle/>
        <a:p>
          <a:endParaRPr lang="de-DE"/>
        </a:p>
      </dgm:t>
    </dgm:pt>
    <dgm:pt modelId="{ED46EC93-6124-42FB-98FF-9C8EFF5796FD}" type="sibTrans" cxnId="{647B3B78-B26E-4F4D-93D6-26D7E8C61670}">
      <dgm:prSet/>
      <dgm:spPr/>
      <dgm:t>
        <a:bodyPr/>
        <a:lstStyle/>
        <a:p>
          <a:endParaRPr lang="de-DE"/>
        </a:p>
      </dgm:t>
    </dgm:pt>
    <dgm:pt modelId="{B9CF1970-3F32-4C66-814A-FC5EBE1259F3}" type="pres">
      <dgm:prSet presAssocID="{54064A30-02EC-4F3E-AF52-DDEC24F4B0C8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617A05D9-6933-4CB5-B7CA-B2F5D0A35F0B}" type="pres">
      <dgm:prSet presAssocID="{54064A30-02EC-4F3E-AF52-DDEC24F4B0C8}" presName="diamond" presStyleLbl="bgShp" presStyleIdx="0" presStyleCnt="1" custScaleX="176755"/>
      <dgm:spPr/>
      <dgm:t>
        <a:bodyPr/>
        <a:lstStyle/>
        <a:p>
          <a:endParaRPr lang="de-DE"/>
        </a:p>
      </dgm:t>
    </dgm:pt>
    <dgm:pt modelId="{BEC6E7DA-306D-41A3-A2A5-C453168F52E1}" type="pres">
      <dgm:prSet presAssocID="{54064A30-02EC-4F3E-AF52-DDEC24F4B0C8}" presName="quad1" presStyleLbl="node1" presStyleIdx="0" presStyleCnt="4" custScaleX="214586" custScaleY="120965" custLinFactNeighborX="-65272" custLinFactNeighborY="-22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B380F86-A4AC-4476-92DC-6A96EAD13C4A}" type="pres">
      <dgm:prSet presAssocID="{54064A30-02EC-4F3E-AF52-DDEC24F4B0C8}" presName="quad2" presStyleLbl="node1" presStyleIdx="1" presStyleCnt="4" custScaleX="214586" custScaleY="120965" custLinFactNeighborX="65272" custLinFactNeighborY="-224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C9B32F3-7649-4C1F-A4CC-4E26416A90C6}" type="pres">
      <dgm:prSet presAssocID="{54064A30-02EC-4F3E-AF52-DDEC24F4B0C8}" presName="quad3" presStyleLbl="node1" presStyleIdx="2" presStyleCnt="4" custScaleX="214586" custScaleY="120965" custLinFactNeighborX="-65469" custLinFactNeighborY="207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32D2C6A-0A34-4895-A6E3-C362F3DC2600}" type="pres">
      <dgm:prSet presAssocID="{54064A30-02EC-4F3E-AF52-DDEC24F4B0C8}" presName="quad4" presStyleLbl="node1" presStyleIdx="3" presStyleCnt="4" custScaleX="214586" custScaleY="120965" custLinFactNeighborX="66556" custLinFactNeighborY="13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C23297CF-B8BF-4485-9B69-FE79599171A1}" type="presOf" srcId="{B0CEA56E-935A-4343-B6C4-DE8049DA8DFD}" destId="{7C9B32F3-7649-4C1F-A4CC-4E26416A90C6}" srcOrd="0" destOrd="0" presId="urn:microsoft.com/office/officeart/2005/8/layout/matrix3"/>
    <dgm:cxn modelId="{59287D34-CB61-4255-9347-628236F18795}" srcId="{54064A30-02EC-4F3E-AF52-DDEC24F4B0C8}" destId="{4B43EA04-4F86-43D0-B963-0894F9ECDC0F}" srcOrd="1" destOrd="0" parTransId="{549A9C62-6227-4E59-ABA5-326D29B2EB43}" sibTransId="{F569039D-0E0A-4037-9D94-10403C38CDB9}"/>
    <dgm:cxn modelId="{3C6009BE-489C-4A1A-BC0C-25BC663337FD}" srcId="{54064A30-02EC-4F3E-AF52-DDEC24F4B0C8}" destId="{B0CEA56E-935A-4343-B6C4-DE8049DA8DFD}" srcOrd="2" destOrd="0" parTransId="{F21CB3DA-C162-4A87-9F30-367251342A09}" sibTransId="{73303347-AC26-4FBC-BF2A-CFB0906F1A60}"/>
    <dgm:cxn modelId="{64B9C6AE-8731-4AB1-B8AF-55112A9642CD}" type="presOf" srcId="{54064A30-02EC-4F3E-AF52-DDEC24F4B0C8}" destId="{B9CF1970-3F32-4C66-814A-FC5EBE1259F3}" srcOrd="0" destOrd="0" presId="urn:microsoft.com/office/officeart/2005/8/layout/matrix3"/>
    <dgm:cxn modelId="{B780B727-F2F5-4BD7-8B31-B6BD4DB57ECC}" srcId="{54064A30-02EC-4F3E-AF52-DDEC24F4B0C8}" destId="{613DFEE8-796E-4C18-97FE-3672A1BED594}" srcOrd="0" destOrd="0" parTransId="{85993DF5-CADB-47ED-9AAB-C829D149CE84}" sibTransId="{6A8C9329-631D-4879-B44E-F2447F53E27C}"/>
    <dgm:cxn modelId="{2734C172-534E-4FEC-A6BF-781BF9392D4F}" type="presOf" srcId="{0C496875-02C8-448A-8CD7-B78B3EA1E3F7}" destId="{332D2C6A-0A34-4895-A6E3-C362F3DC2600}" srcOrd="0" destOrd="0" presId="urn:microsoft.com/office/officeart/2005/8/layout/matrix3"/>
    <dgm:cxn modelId="{7F1E55C6-38F0-4C94-AC73-9392517DEC29}" type="presOf" srcId="{4B43EA04-4F86-43D0-B963-0894F9ECDC0F}" destId="{3B380F86-A4AC-4476-92DC-6A96EAD13C4A}" srcOrd="0" destOrd="0" presId="urn:microsoft.com/office/officeart/2005/8/layout/matrix3"/>
    <dgm:cxn modelId="{2E9AE73B-5C3C-42AF-BC14-EF91451CDCE8}" type="presOf" srcId="{613DFEE8-796E-4C18-97FE-3672A1BED594}" destId="{BEC6E7DA-306D-41A3-A2A5-C453168F52E1}" srcOrd="0" destOrd="0" presId="urn:microsoft.com/office/officeart/2005/8/layout/matrix3"/>
    <dgm:cxn modelId="{647B3B78-B26E-4F4D-93D6-26D7E8C61670}" srcId="{54064A30-02EC-4F3E-AF52-DDEC24F4B0C8}" destId="{0C496875-02C8-448A-8CD7-B78B3EA1E3F7}" srcOrd="3" destOrd="0" parTransId="{A55FE629-6FF8-4EA7-9C71-BD72C729B002}" sibTransId="{ED46EC93-6124-42FB-98FF-9C8EFF5796FD}"/>
    <dgm:cxn modelId="{63B3B1CF-6EA9-4400-B6D7-AF1B7C29675F}" type="presParOf" srcId="{B9CF1970-3F32-4C66-814A-FC5EBE1259F3}" destId="{617A05D9-6933-4CB5-B7CA-B2F5D0A35F0B}" srcOrd="0" destOrd="0" presId="urn:microsoft.com/office/officeart/2005/8/layout/matrix3"/>
    <dgm:cxn modelId="{1712205F-6036-4E9B-B872-CB58DA2A59AB}" type="presParOf" srcId="{B9CF1970-3F32-4C66-814A-FC5EBE1259F3}" destId="{BEC6E7DA-306D-41A3-A2A5-C453168F52E1}" srcOrd="1" destOrd="0" presId="urn:microsoft.com/office/officeart/2005/8/layout/matrix3"/>
    <dgm:cxn modelId="{D7652B21-B21F-4BA0-AE17-FA6016F897AB}" type="presParOf" srcId="{B9CF1970-3F32-4C66-814A-FC5EBE1259F3}" destId="{3B380F86-A4AC-4476-92DC-6A96EAD13C4A}" srcOrd="2" destOrd="0" presId="urn:microsoft.com/office/officeart/2005/8/layout/matrix3"/>
    <dgm:cxn modelId="{62CFC7A2-2D35-4171-BB70-7AA7150519EE}" type="presParOf" srcId="{B9CF1970-3F32-4C66-814A-FC5EBE1259F3}" destId="{7C9B32F3-7649-4C1F-A4CC-4E26416A90C6}" srcOrd="3" destOrd="0" presId="urn:microsoft.com/office/officeart/2005/8/layout/matrix3"/>
    <dgm:cxn modelId="{36DDDF05-54B7-4D01-948D-46D162A617EA}" type="presParOf" srcId="{B9CF1970-3F32-4C66-814A-FC5EBE1259F3}" destId="{332D2C6A-0A34-4895-A6E3-C362F3DC260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7A05D9-6933-4CB5-B7CA-B2F5D0A35F0B}">
      <dsp:nvSpPr>
        <dsp:cNvPr id="0" name=""/>
        <dsp:cNvSpPr/>
      </dsp:nvSpPr>
      <dsp:spPr>
        <a:xfrm>
          <a:off x="-6" y="0"/>
          <a:ext cx="8712980" cy="492941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6E7DA-306D-41A3-A2A5-C453168F52E1}">
      <dsp:nvSpPr>
        <dsp:cNvPr id="0" name=""/>
        <dsp:cNvSpPr/>
      </dsp:nvSpPr>
      <dsp:spPr>
        <a:xfrm>
          <a:off x="3796" y="0"/>
          <a:ext cx="4125352" cy="2325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b="1" kern="1200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 Regular" pitchFamily="2" charset="0"/>
            </a:rPr>
            <a:t>Beratung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>
              <a:latin typeface="BO Regular" pitchFamily="2" charset="0"/>
            </a:rPr>
            <a:t>Bewerbungsunterlagen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>
              <a:latin typeface="BO Regular" pitchFamily="2" charset="0"/>
            </a:rPr>
            <a:t>Gesprächssimulationen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>
              <a:latin typeface="BO Regular" pitchFamily="2" charset="0"/>
            </a:rPr>
            <a:t>Berufseinstiegsplanung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>
              <a:latin typeface="BO Regular" pitchFamily="2" charset="0"/>
            </a:rPr>
            <a:t>Praktika</a:t>
          </a:r>
          <a:endParaRPr lang="de-DE" sz="1800" b="1" kern="1200" cap="none" spc="0" dirty="0" smtClean="0">
            <a:ln w="12700">
              <a:prstDash val="solid"/>
            </a:ln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  <a:latin typeface="BO Regular" pitchFamily="2" charset="0"/>
          </a:endParaRPr>
        </a:p>
      </dsp:txBody>
      <dsp:txXfrm>
        <a:off x="117318" y="113522"/>
        <a:ext cx="3898308" cy="2098472"/>
      </dsp:txXfrm>
    </dsp:sp>
    <dsp:sp modelId="{3B380F86-A4AC-4476-92DC-6A96EAD13C4A}">
      <dsp:nvSpPr>
        <dsp:cNvPr id="0" name=""/>
        <dsp:cNvSpPr/>
      </dsp:nvSpPr>
      <dsp:spPr>
        <a:xfrm>
          <a:off x="4583819" y="0"/>
          <a:ext cx="4125352" cy="2325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 Regular" pitchFamily="2" charset="0"/>
            </a:rPr>
            <a:t>Information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BO Regular" pitchFamily="2" charset="0"/>
            </a:rPr>
            <a:t>Arbeitsmarkt und Berufsmöglichkeiten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BO Regular" pitchFamily="2" charset="0"/>
            </a:rPr>
            <a:t>Bewerbungsstrategien/-techniken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BO Regular" pitchFamily="2" charset="0"/>
            </a:rPr>
            <a:t>Tipps und Links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 smtClean="0">
            <a:latin typeface="BO Regular" pitchFamily="2" charset="0"/>
          </a:endParaRPr>
        </a:p>
      </dsp:txBody>
      <dsp:txXfrm>
        <a:off x="4697341" y="113522"/>
        <a:ext cx="3898308" cy="2098472"/>
      </dsp:txXfrm>
    </dsp:sp>
    <dsp:sp modelId="{7C9B32F3-7649-4C1F-A4CC-4E26416A90C6}">
      <dsp:nvSpPr>
        <dsp:cNvPr id="0" name=""/>
        <dsp:cNvSpPr/>
      </dsp:nvSpPr>
      <dsp:spPr>
        <a:xfrm>
          <a:off x="9" y="2603894"/>
          <a:ext cx="4125352" cy="2325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b="1" kern="1200" cap="none" spc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 Regular" pitchFamily="2" charset="0"/>
            </a:rPr>
            <a:t>Qualifizierung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smtClean="0">
              <a:latin typeface="BO Regular" pitchFamily="2" charset="0"/>
            </a:rPr>
            <a:t>Seminare und Workshops rund um das Thema Bewerbung und Karriereeinstieg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800" kern="1200" dirty="0" smtClean="0">
            <a:latin typeface="BO Regular" pitchFamily="2" charset="0"/>
          </a:endParaRPr>
        </a:p>
      </dsp:txBody>
      <dsp:txXfrm>
        <a:off x="113531" y="2717416"/>
        <a:ext cx="3898308" cy="2098472"/>
      </dsp:txXfrm>
    </dsp:sp>
    <dsp:sp modelId="{332D2C6A-0A34-4895-A6E3-C362F3DC2600}">
      <dsp:nvSpPr>
        <dsp:cNvPr id="0" name=""/>
        <dsp:cNvSpPr/>
      </dsp:nvSpPr>
      <dsp:spPr>
        <a:xfrm>
          <a:off x="4587615" y="2592293"/>
          <a:ext cx="4125352" cy="232551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E3001B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000" b="1" kern="1200" cap="none" spc="0" dirty="0" smtClean="0">
              <a:ln w="12700"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 Regular" pitchFamily="2" charset="0"/>
            </a:rPr>
            <a:t>Praxiskontakte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BO Regular" pitchFamily="2" charset="0"/>
            </a:rPr>
            <a:t>Jobbörse „</a:t>
          </a:r>
          <a:r>
            <a:rPr lang="de-DE" sz="1800" kern="1200" dirty="0" err="1" smtClean="0">
              <a:latin typeface="BO Regular" pitchFamily="2" charset="0"/>
            </a:rPr>
            <a:t>catapult</a:t>
          </a:r>
          <a:r>
            <a:rPr lang="de-DE" sz="1800" kern="1200" dirty="0" smtClean="0">
              <a:latin typeface="BO Regular" pitchFamily="2" charset="0"/>
            </a:rPr>
            <a:t>“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BO Regular" pitchFamily="2" charset="0"/>
            </a:rPr>
            <a:t>Kontaktmesse „BO Career Day“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smtClean="0">
              <a:latin typeface="BO Regular" pitchFamily="2" charset="0"/>
            </a:rPr>
            <a:t>Unternehmensvorträge</a:t>
          </a:r>
        </a:p>
      </dsp:txBody>
      <dsp:txXfrm>
        <a:off x="4701137" y="2705815"/>
        <a:ext cx="3898308" cy="2098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54CE3-FCB5-4AB5-B468-E2AD366FC702}" type="datetimeFigureOut">
              <a:rPr lang="de-DE" smtClean="0"/>
              <a:t>08.07.2020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FA28A-7498-47B3-A55E-A28E5CA6E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5985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703A6-D1DD-4B19-B09C-FCEB53242C07}" type="datetimeFigureOut">
              <a:rPr lang="de-DE" smtClean="0"/>
              <a:t>08.07.2020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C1FB09-07F4-4214-979A-39AA0DA115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65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FA08-4F7E-4C89-A088-69CD1A9D9749}" type="slidenum">
              <a:rPr lang="de-DE" smtClean="0">
                <a:solidFill>
                  <a:prstClr val="black"/>
                </a:solidFill>
              </a:rPr>
              <a:pPr/>
              <a:t>2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79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78" indent="-228578">
              <a:buAutoNum type="arabicPeriod"/>
            </a:pPr>
            <a:r>
              <a:rPr lang="de-DE" dirty="0" smtClean="0"/>
              <a:t>Persönliche Beratung – individuelle Gesprächstermine + offene Sprechstunden </a:t>
            </a:r>
          </a:p>
          <a:p>
            <a:pPr marL="228578" indent="-228578">
              <a:buAutoNum type="arabicPeriod"/>
            </a:pPr>
            <a:r>
              <a:rPr lang="de-DE" dirty="0" smtClean="0"/>
              <a:t>Information: Hinweis auf unsere </a:t>
            </a:r>
            <a:r>
              <a:rPr lang="de-DE" dirty="0" err="1" smtClean="0"/>
              <a:t>website</a:t>
            </a:r>
            <a:r>
              <a:rPr lang="de-DE" dirty="0" smtClean="0"/>
              <a:t> mit Informationen,</a:t>
            </a:r>
            <a:r>
              <a:rPr lang="de-DE" baseline="0" dirty="0" smtClean="0"/>
              <a:t> Checklisten und Veranstaltungsankündigungen,  </a:t>
            </a:r>
          </a:p>
          <a:p>
            <a:pPr marL="228578" indent="-228578">
              <a:buAutoNum type="arabicPeriod"/>
            </a:pPr>
            <a:r>
              <a:rPr lang="de-DE" baseline="0" dirty="0" smtClean="0"/>
              <a:t>Qualifizierung: Seminare zu Bewerbungsthemen + gemeinsame Veranstaltungen mit Unternehmen, die Einstiegsmöglichkeiten für </a:t>
            </a:r>
            <a:r>
              <a:rPr lang="de-DE" baseline="0" dirty="0" err="1" smtClean="0"/>
              <a:t>PraktikantInnen</a:t>
            </a:r>
            <a:r>
              <a:rPr lang="de-DE" baseline="0" dirty="0" smtClean="0"/>
              <a:t> und </a:t>
            </a:r>
            <a:r>
              <a:rPr lang="de-DE" baseline="0" dirty="0" err="1" smtClean="0"/>
              <a:t>AbsolventInnen</a:t>
            </a:r>
            <a:r>
              <a:rPr lang="de-DE" baseline="0" dirty="0" smtClean="0"/>
              <a:t> vorstellen</a:t>
            </a:r>
          </a:p>
          <a:p>
            <a:pPr marL="228578" indent="-228578">
              <a:buAutoNum type="arabicPeriod"/>
            </a:pPr>
            <a:r>
              <a:rPr lang="de-DE" baseline="0" dirty="0" smtClean="0"/>
              <a:t>Praxiskontakte: Hinweis auf </a:t>
            </a:r>
            <a:r>
              <a:rPr lang="de-DE" dirty="0" smtClean="0"/>
              <a:t>unsere Datenbank für Praktika</a:t>
            </a:r>
            <a:r>
              <a:rPr lang="de-DE" baseline="0" dirty="0" smtClean="0"/>
              <a:t> und Firmenkontakte</a:t>
            </a:r>
            <a:r>
              <a:rPr lang="de-DE" dirty="0" smtClean="0"/>
              <a:t> im </a:t>
            </a:r>
            <a:r>
              <a:rPr lang="de-DE" dirty="0" err="1" smtClean="0"/>
              <a:t>CampusInfoSystem</a:t>
            </a:r>
            <a:r>
              <a:rPr lang="de-DE" dirty="0" smtClean="0"/>
              <a:t> und gemeinsame Veranstaltungen mit Unternehmen</a:t>
            </a:r>
            <a:endParaRPr lang="de-DE" baseline="0" dirty="0" smtClean="0"/>
          </a:p>
          <a:p>
            <a:pPr marL="228578" indent="-228578">
              <a:buAutoNum type="arabicPeriod"/>
            </a:pPr>
            <a:r>
              <a:rPr lang="de-DE" baseline="0" dirty="0" smtClean="0"/>
              <a:t>Praxiskontakte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FA08-4F7E-4C89-A088-69CD1A9D9749}" type="slidenum">
              <a:rPr lang="de-DE" smtClean="0">
                <a:solidFill>
                  <a:prstClr val="black"/>
                </a:solidFill>
              </a:rPr>
              <a:pPr/>
              <a:t>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90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2FA08-4F7E-4C89-A088-69CD1A9D9749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62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38268-8766-4CDC-977E-E620833F74F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42D98-0404-433A-9A40-AB3A825C738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308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A743C-D87B-4ADC-AC74-AA4CFBE269A4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F94BE-1B5D-47F2-9CCD-BBA49639B6A0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361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8F913-0A0D-48C8-9304-AF5CB73E1002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BCB56-6E4E-4F52-A74F-9E1D315A3A9A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44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4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2BB5B-494D-4BA7-969B-73DC35AAF97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279D0-8314-4B86-9126-7B041526646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4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4000D-82EC-4276-9C2F-ADC8B5A1E70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F8D2-058D-4AB0-AB8E-8886A269D4B2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58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FE406-0022-4D2D-888B-A227ED00A1C1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4F04-5CFA-43BC-8EEE-1F815A33ECEC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715F9-2320-4891-96A6-ECCE4D83F08D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69CF2-6568-48DA-9B39-C6CBF213654B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274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16BE9-0BB2-4A29-A4B0-0FE625EBF73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C039-0778-4438-AC54-BB3A6B8D1696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12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781C1-1118-4BBE-98D6-DD84370601C0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4281C-F0E2-46B4-998B-44880CA7AACF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4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A1A4C-EEEA-4A54-B62F-CCD85F4F3DAF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569A7-E9B2-4DA8-A2EE-560130BEE301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54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F535-3E70-44C3-BB8E-4E109EA48E76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E3D32-BD37-44F5-8DAB-F75CD7D4F798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488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147050" cy="56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7383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3C93853B-A722-4CEF-8706-D4D9F9176D8C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08.07.2020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268538" y="6356350"/>
            <a:ext cx="4248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Einführung in das Projekt</a:t>
            </a:r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C7DD3D1-9E4A-4F7F-8D6A-7F76D790E047}" type="slidenum">
              <a:rPr lang="de-DE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00063" y="980728"/>
            <a:ext cx="8143875" cy="0"/>
          </a:xfrm>
          <a:prstGeom prst="line">
            <a:avLst/>
          </a:prstGeom>
          <a:ln w="76200" cap="sq" cmpd="sng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428625" y="6309320"/>
            <a:ext cx="82867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de-DE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0231" y="238225"/>
            <a:ext cx="887413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723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ochschule-bochum.de/forschung-praxis/beruf-karriere/stellenboerse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ilke.kujawski@hs-bochum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endParaRPr lang="de-DE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09.07.2020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322" y="2677179"/>
            <a:ext cx="7019356" cy="218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de-DE" dirty="0" smtClean="0">
                <a:solidFill>
                  <a:srgbClr val="E3001B"/>
                </a:solidFill>
              </a:rPr>
              <a:t>Was macht der Career Service?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>
          <a:xfrm>
            <a:off x="468775" y="1612179"/>
            <a:ext cx="8578850" cy="4752528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de-DE" sz="2800" dirty="0"/>
              <a:t>Ansprechpartner für Studierende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2800" dirty="0" smtClean="0"/>
              <a:t>Ansprechpartner für Unternehmen, die in Kontakt zu Studierenden treten möchten </a:t>
            </a:r>
          </a:p>
          <a:p>
            <a:pPr eaLnBrk="1" hangingPunct="1">
              <a:spcBef>
                <a:spcPts val="1200"/>
              </a:spcBef>
              <a:spcAft>
                <a:spcPts val="1200"/>
              </a:spcAft>
            </a:pPr>
            <a:r>
              <a:rPr lang="de-DE" sz="3200" dirty="0" smtClean="0"/>
              <a:t>„</a:t>
            </a:r>
            <a:r>
              <a:rPr lang="de-DE" sz="2800" dirty="0"/>
              <a:t>Brücke“ zwischen Studium/Hochschule und Unternehmen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de-DE" sz="2800" dirty="0" smtClean="0"/>
              <a:t>Verschiedene Angebote und Veranstaltungen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de-DE" sz="2800" dirty="0" smtClean="0"/>
              <a:t>Beratung zu Bewerbung, Praktika und Nebenjobs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09.07.2020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4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5431481"/>
              </p:ext>
            </p:extLst>
          </p:nvPr>
        </p:nvGraphicFramePr>
        <p:xfrm>
          <a:off x="179512" y="1196752"/>
          <a:ext cx="871296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09.07.2020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de-DE" dirty="0" smtClean="0">
                <a:solidFill>
                  <a:srgbClr val="E3001B"/>
                </a:solidFill>
              </a:rPr>
              <a:t>Angebote für Studierende</a:t>
            </a:r>
          </a:p>
        </p:txBody>
      </p:sp>
    </p:spTree>
    <p:extLst>
      <p:ext uri="{BB962C8B-B14F-4D97-AF65-F5344CB8AC3E}">
        <p14:creationId xmlns:p14="http://schemas.microsoft.com/office/powerpoint/2010/main" val="18294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457200" y="394345"/>
            <a:ext cx="8229600" cy="850900"/>
          </a:xfrm>
        </p:spPr>
        <p:txBody>
          <a:bodyPr/>
          <a:lstStyle/>
          <a:p>
            <a:r>
              <a:rPr lang="de-DE" dirty="0" smtClean="0">
                <a:solidFill>
                  <a:srgbClr val="E3001B"/>
                </a:solidFill>
              </a:rPr>
              <a:t>Hochschul-Stellenbörse </a:t>
            </a:r>
            <a:r>
              <a:rPr lang="de-DE" dirty="0">
                <a:solidFill>
                  <a:srgbClr val="E3001B"/>
                </a:solidFill>
              </a:rPr>
              <a:t>„</a:t>
            </a:r>
            <a:r>
              <a:rPr lang="de-DE" dirty="0" err="1">
                <a:solidFill>
                  <a:srgbClr val="E3001B"/>
                </a:solidFill>
              </a:rPr>
              <a:t>Catapult</a:t>
            </a:r>
            <a:r>
              <a:rPr lang="de-DE" dirty="0">
                <a:solidFill>
                  <a:srgbClr val="E3001B"/>
                </a:solidFill>
              </a:rPr>
              <a:t>“ </a:t>
            </a:r>
            <a:r>
              <a:rPr lang="de-DE" b="1" dirty="0"/>
              <a:t/>
            </a:r>
            <a:br>
              <a:rPr lang="de-DE" b="1" dirty="0"/>
            </a:br>
            <a:endParaRPr lang="de-DE" dirty="0" smtClean="0">
              <a:solidFill>
                <a:srgbClr val="E3001B"/>
              </a:solidFill>
            </a:endParaRP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4536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spcAft>
                <a:spcPts val="1800"/>
              </a:spcAft>
              <a:buNone/>
            </a:pPr>
            <a:r>
              <a:rPr lang="de-DE" sz="2800" dirty="0" smtClean="0"/>
              <a:t>Stellenangebote für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/>
              <a:t>Werkstudentenstellen </a:t>
            </a:r>
            <a:r>
              <a:rPr lang="de-DE" sz="2800" dirty="0"/>
              <a:t>mit </a:t>
            </a:r>
            <a:r>
              <a:rPr lang="de-DE" sz="2800" dirty="0" smtClean="0"/>
              <a:t>Fachbezug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/>
              <a:t>Praktika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/>
              <a:t>Berufseinsteiger*innen </a:t>
            </a:r>
            <a:r>
              <a:rPr lang="de-DE" sz="2800" dirty="0"/>
              <a:t>(ohne einschlägige Erfahrung)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 smtClean="0"/>
              <a:t>Abschlussarbeiten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800" dirty="0">
                <a:hlinkClick r:id="rId3"/>
              </a:rPr>
              <a:t>https://www.hochschule-bochum.de/forschung-praxis/beruf-karriere/stellenboerse</a:t>
            </a:r>
            <a:r>
              <a:rPr lang="de-DE" sz="2800" dirty="0" smtClean="0">
                <a:hlinkClick r:id="rId3"/>
              </a:rPr>
              <a:t>/</a:t>
            </a:r>
            <a:r>
              <a:rPr lang="de-DE" sz="2800" dirty="0" smtClean="0"/>
              <a:t> </a:t>
            </a:r>
          </a:p>
          <a:p>
            <a:pPr lvl="1" eaLnBrk="1" hangingPunct="1">
              <a:spcBef>
                <a:spcPts val="2400"/>
              </a:spcBef>
            </a:pPr>
            <a:endParaRPr lang="de-DE" sz="2200" dirty="0" smtClean="0"/>
          </a:p>
          <a:p>
            <a:pPr eaLnBrk="1" hangingPunct="1">
              <a:spcBef>
                <a:spcPts val="2400"/>
              </a:spcBef>
              <a:buFontTx/>
              <a:buChar char="-"/>
            </a:pPr>
            <a:endParaRPr lang="de-DE" sz="2400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09.07.2020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6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5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>
                <a:solidFill>
                  <a:srgbClr val="E20015"/>
                </a:solidFill>
              </a:rPr>
              <a:t>Hochschul-</a:t>
            </a:r>
            <a:r>
              <a:rPr lang="de-DE" dirty="0" smtClean="0">
                <a:solidFill>
                  <a:srgbClr val="E20015"/>
                </a:solidFill>
              </a:rPr>
              <a:t>Stellenbörse </a:t>
            </a:r>
            <a:r>
              <a:rPr lang="de-DE" dirty="0">
                <a:solidFill>
                  <a:srgbClr val="E20015"/>
                </a:solidFill>
              </a:rPr>
              <a:t>„</a:t>
            </a:r>
            <a:r>
              <a:rPr lang="de-DE" dirty="0" err="1">
                <a:solidFill>
                  <a:srgbClr val="E20015"/>
                </a:solidFill>
              </a:rPr>
              <a:t>Catapult</a:t>
            </a:r>
            <a:r>
              <a:rPr lang="de-DE" dirty="0">
                <a:solidFill>
                  <a:srgbClr val="E20015"/>
                </a:solidFill>
              </a:rPr>
              <a:t>“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3204" y="1124745"/>
            <a:ext cx="8229600" cy="576063"/>
          </a:xfrm>
        </p:spPr>
        <p:txBody>
          <a:bodyPr/>
          <a:lstStyle/>
          <a:p>
            <a:r>
              <a:rPr lang="de-DE" sz="2400" dirty="0"/>
              <a:t>j</a:t>
            </a:r>
            <a:r>
              <a:rPr lang="de-DE" sz="2400" dirty="0" smtClean="0"/>
              <a:t>ährlich mehr als 1.000 Stellenangebote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09.07.2020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55576" y="2420888"/>
            <a:ext cx="7704856" cy="3744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/>
          <a:srcRect l="60637" t="8400" r="-38986" b="-8400"/>
          <a:stretch/>
        </p:blipFill>
        <p:spPr>
          <a:xfrm>
            <a:off x="1293391" y="1949110"/>
            <a:ext cx="12984651" cy="431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de-DE" dirty="0" smtClean="0">
                <a:solidFill>
                  <a:srgbClr val="E3001B"/>
                </a:solidFill>
              </a:rPr>
              <a:t>Kontakt Career </a:t>
            </a:r>
            <a:r>
              <a:rPr lang="de-DE" dirty="0">
                <a:solidFill>
                  <a:srgbClr val="E3001B"/>
                </a:solidFill>
              </a:rPr>
              <a:t>Service </a:t>
            </a:r>
            <a:endParaRPr lang="de-DE" dirty="0" smtClean="0">
              <a:solidFill>
                <a:srgbClr val="FF0000"/>
              </a:solidFill>
            </a:endParaRPr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de-DE" sz="2800" b="1" dirty="0" smtClean="0">
                <a:latin typeface="BO Regular" pitchFamily="2" charset="0"/>
              </a:rPr>
              <a:t>Beratung, Veranstaltungen </a:t>
            </a:r>
            <a:r>
              <a:rPr lang="de-DE" sz="2800" b="1" smtClean="0">
                <a:latin typeface="BO Regular" pitchFamily="2" charset="0"/>
              </a:rPr>
              <a:t>und Terminvereinbarung:</a:t>
            </a:r>
            <a:endParaRPr lang="de-DE" sz="2800" b="1" dirty="0" smtClean="0">
              <a:latin typeface="BO Regular" pitchFamily="2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de-DE" sz="2800" b="1" dirty="0" smtClean="0">
                <a:latin typeface="BO Regular" pitchFamily="2" charset="0"/>
              </a:rPr>
              <a:t>			</a:t>
            </a:r>
            <a:r>
              <a:rPr lang="de-DE" sz="2800" b="1" dirty="0" smtClean="0">
                <a:solidFill>
                  <a:srgbClr val="FF0000"/>
                </a:solidFill>
                <a:latin typeface="BO Regular" pitchFamily="2" charset="0"/>
              </a:rPr>
              <a:t>www.hochschule-bochum.de/career</a:t>
            </a:r>
            <a:endParaRPr lang="de-DE" sz="2800" b="1" dirty="0">
              <a:solidFill>
                <a:srgbClr val="FF0000"/>
              </a:solidFill>
              <a:latin typeface="BO Regular" pitchFamily="2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de-DE" sz="2800" b="1" dirty="0" smtClean="0">
              <a:latin typeface="BO Regular" pitchFamily="2" charset="0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de-DE" sz="2800" b="1" dirty="0">
                <a:latin typeface="BO Regular" pitchFamily="2" charset="0"/>
              </a:rPr>
              <a:t>	</a:t>
            </a:r>
            <a:r>
              <a:rPr lang="de-DE" sz="2800" b="1" dirty="0" smtClean="0">
                <a:latin typeface="BO Regular" pitchFamily="2" charset="0"/>
              </a:rPr>
              <a:t>			Silke Kujawski, M.A.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2800" b="1" dirty="0" smtClean="0">
                <a:latin typeface="BO Regular" pitchFamily="2" charset="0"/>
                <a:hlinkClick r:id="rId2"/>
              </a:rPr>
              <a:t>silke.kujawski@hs-bochum.de</a:t>
            </a:r>
            <a:endParaRPr lang="de-DE" sz="2800" b="1" dirty="0" smtClean="0">
              <a:latin typeface="BO Regular" pitchFamily="2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de-DE" sz="2800" b="1" dirty="0" smtClean="0">
                <a:latin typeface="BO Regular" pitchFamily="2" charset="0"/>
              </a:rPr>
              <a:t>0234/32-10707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de-DE" sz="2800" b="1" dirty="0">
              <a:latin typeface="BO Regular" pitchFamily="2" charset="0"/>
            </a:endParaRP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endParaRPr lang="de-DE" sz="2800" b="1" dirty="0" smtClean="0">
              <a:latin typeface="BO Regular" pitchFamily="2" charset="0"/>
            </a:endParaRPr>
          </a:p>
          <a:p>
            <a:pPr algn="ctr" eaLnBrk="1" hangingPunct="1">
              <a:buFont typeface="Arial" charset="0"/>
              <a:buNone/>
            </a:pPr>
            <a:endParaRPr lang="de-DE" sz="2800" dirty="0" smtClean="0"/>
          </a:p>
          <a:p>
            <a:pPr eaLnBrk="1" hangingPunct="1"/>
            <a:endParaRPr lang="de-DE" dirty="0" smtClean="0"/>
          </a:p>
          <a:p>
            <a:pPr>
              <a:buFont typeface="Arial" charset="0"/>
              <a:buNone/>
            </a:pPr>
            <a:endParaRPr lang="de-DE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>
                <a:solidFill>
                  <a:prstClr val="black">
                    <a:tint val="75000"/>
                  </a:prstClr>
                </a:solidFill>
              </a:rPr>
              <a:t>09.07.2020</a:t>
            </a: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976" y="4531411"/>
            <a:ext cx="440204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7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</Words>
  <Application>Microsoft Office PowerPoint</Application>
  <PresentationFormat>Bildschirmpräsentation (4:3)</PresentationFormat>
  <Paragraphs>55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BO Regular</vt:lpstr>
      <vt:lpstr>Calibri</vt:lpstr>
      <vt:lpstr>Larissa-Design</vt:lpstr>
      <vt:lpstr>PowerPoint-Präsentation</vt:lpstr>
      <vt:lpstr>Was macht der Career Service?</vt:lpstr>
      <vt:lpstr>Angebote für Studierende</vt:lpstr>
      <vt:lpstr>Hochschul-Stellenbörse „Catapult“  </vt:lpstr>
      <vt:lpstr> Hochschul-Stellenbörse „Catapult“ </vt:lpstr>
      <vt:lpstr>Kontakt Career Service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-</dc:creator>
  <cp:lastModifiedBy>Heymann, Katrin</cp:lastModifiedBy>
  <cp:revision>36</cp:revision>
  <cp:lastPrinted>2019-06-04T07:22:23Z</cp:lastPrinted>
  <dcterms:created xsi:type="dcterms:W3CDTF">2016-09-29T07:07:00Z</dcterms:created>
  <dcterms:modified xsi:type="dcterms:W3CDTF">2020-07-08T12:02:21Z</dcterms:modified>
</cp:coreProperties>
</file>